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51" r:id="rId2"/>
  </p:sldMasterIdLst>
  <p:notesMasterIdLst>
    <p:notesMasterId r:id="rId80"/>
  </p:notesMasterIdLst>
  <p:handoutMasterIdLst>
    <p:handoutMasterId r:id="rId81"/>
  </p:handoutMasterIdLst>
  <p:sldIdLst>
    <p:sldId id="353" r:id="rId3"/>
    <p:sldId id="256" r:id="rId4"/>
    <p:sldId id="352" r:id="rId5"/>
    <p:sldId id="257" r:id="rId6"/>
    <p:sldId id="258" r:id="rId7"/>
    <p:sldId id="351" r:id="rId8"/>
    <p:sldId id="350" r:id="rId9"/>
    <p:sldId id="259" r:id="rId10"/>
    <p:sldId id="261" r:id="rId11"/>
    <p:sldId id="260" r:id="rId12"/>
    <p:sldId id="262" r:id="rId13"/>
    <p:sldId id="263" r:id="rId14"/>
    <p:sldId id="264" r:id="rId15"/>
    <p:sldId id="336" r:id="rId16"/>
    <p:sldId id="266" r:id="rId17"/>
    <p:sldId id="267" r:id="rId18"/>
    <p:sldId id="337" r:id="rId19"/>
    <p:sldId id="269" r:id="rId20"/>
    <p:sldId id="270" r:id="rId21"/>
    <p:sldId id="335" r:id="rId22"/>
    <p:sldId id="272" r:id="rId23"/>
    <p:sldId id="334" r:id="rId24"/>
    <p:sldId id="274" r:id="rId25"/>
    <p:sldId id="333" r:id="rId26"/>
    <p:sldId id="276" r:id="rId27"/>
    <p:sldId id="332" r:id="rId28"/>
    <p:sldId id="278" r:id="rId29"/>
    <p:sldId id="279" r:id="rId30"/>
    <p:sldId id="280" r:id="rId31"/>
    <p:sldId id="281" r:id="rId32"/>
    <p:sldId id="282" r:id="rId33"/>
    <p:sldId id="283" r:id="rId34"/>
    <p:sldId id="284" r:id="rId35"/>
    <p:sldId id="328" r:id="rId36"/>
    <p:sldId id="285" r:id="rId37"/>
    <p:sldId id="286" r:id="rId38"/>
    <p:sldId id="287" r:id="rId39"/>
    <p:sldId id="338" r:id="rId40"/>
    <p:sldId id="289" r:id="rId41"/>
    <p:sldId id="290" r:id="rId42"/>
    <p:sldId id="339" r:id="rId43"/>
    <p:sldId id="291" r:id="rId44"/>
    <p:sldId id="340" r:id="rId45"/>
    <p:sldId id="294" r:id="rId46"/>
    <p:sldId id="295" r:id="rId47"/>
    <p:sldId id="341" r:id="rId48"/>
    <p:sldId id="297" r:id="rId49"/>
    <p:sldId id="342" r:id="rId50"/>
    <p:sldId id="299" r:id="rId51"/>
    <p:sldId id="300" r:id="rId52"/>
    <p:sldId id="343" r:id="rId53"/>
    <p:sldId id="302" r:id="rId54"/>
    <p:sldId id="303" r:id="rId55"/>
    <p:sldId id="304" r:id="rId56"/>
    <p:sldId id="305" r:id="rId57"/>
    <p:sldId id="306" r:id="rId58"/>
    <p:sldId id="345" r:id="rId59"/>
    <p:sldId id="346" r:id="rId60"/>
    <p:sldId id="309" r:id="rId61"/>
    <p:sldId id="347" r:id="rId62"/>
    <p:sldId id="311" r:id="rId63"/>
    <p:sldId id="312" r:id="rId64"/>
    <p:sldId id="348" r:id="rId65"/>
    <p:sldId id="314" r:id="rId66"/>
    <p:sldId id="315" r:id="rId67"/>
    <p:sldId id="316" r:id="rId68"/>
    <p:sldId id="317" r:id="rId69"/>
    <p:sldId id="318" r:id="rId70"/>
    <p:sldId id="319" r:id="rId71"/>
    <p:sldId id="320" r:id="rId72"/>
    <p:sldId id="321" r:id="rId73"/>
    <p:sldId id="322" r:id="rId74"/>
    <p:sldId id="349" r:id="rId75"/>
    <p:sldId id="324" r:id="rId76"/>
    <p:sldId id="325" r:id="rId77"/>
    <p:sldId id="326" r:id="rId78"/>
    <p:sldId id="354" r:id="rId79"/>
  </p:sldIdLst>
  <p:sldSz cx="9144000" cy="6858000" type="screen4x3"/>
  <p:notesSz cx="6858000" cy="9144000"/>
  <p:defaultTextStyle>
    <a:defPPr>
      <a:defRPr lang="zh-TW"/>
    </a:defPPr>
    <a:lvl1pPr algn="l" rtl="0" eaLnBrk="0" fontAlgn="base" hangingPunct="0">
      <a:spcBef>
        <a:spcPct val="0"/>
      </a:spcBef>
      <a:spcAft>
        <a:spcPct val="0"/>
      </a:spcAft>
      <a:defRPr kumimoji="1" kern="1200">
        <a:solidFill>
          <a:srgbClr val="FF9900"/>
        </a:solidFill>
        <a:latin typeface="Arial" panose="020B0604020202020204" pitchFamily="34" charset="0"/>
        <a:ea typeface="新細明體" panose="02020500000000000000" pitchFamily="18" charset="-120"/>
        <a:cs typeface="+mn-cs"/>
      </a:defRPr>
    </a:lvl1pPr>
    <a:lvl2pPr marL="457200" algn="l" rtl="0" eaLnBrk="0" fontAlgn="base" hangingPunct="0">
      <a:spcBef>
        <a:spcPct val="0"/>
      </a:spcBef>
      <a:spcAft>
        <a:spcPct val="0"/>
      </a:spcAft>
      <a:defRPr kumimoji="1" kern="1200">
        <a:solidFill>
          <a:srgbClr val="FF9900"/>
        </a:solidFill>
        <a:latin typeface="Arial" panose="020B0604020202020204" pitchFamily="34" charset="0"/>
        <a:ea typeface="新細明體" panose="02020500000000000000" pitchFamily="18" charset="-120"/>
        <a:cs typeface="+mn-cs"/>
      </a:defRPr>
    </a:lvl2pPr>
    <a:lvl3pPr marL="914400" algn="l" rtl="0" eaLnBrk="0" fontAlgn="base" hangingPunct="0">
      <a:spcBef>
        <a:spcPct val="0"/>
      </a:spcBef>
      <a:spcAft>
        <a:spcPct val="0"/>
      </a:spcAft>
      <a:defRPr kumimoji="1" kern="1200">
        <a:solidFill>
          <a:srgbClr val="FF9900"/>
        </a:solidFill>
        <a:latin typeface="Arial" panose="020B0604020202020204" pitchFamily="34" charset="0"/>
        <a:ea typeface="新細明體" panose="02020500000000000000" pitchFamily="18" charset="-120"/>
        <a:cs typeface="+mn-cs"/>
      </a:defRPr>
    </a:lvl3pPr>
    <a:lvl4pPr marL="1371600" algn="l" rtl="0" eaLnBrk="0" fontAlgn="base" hangingPunct="0">
      <a:spcBef>
        <a:spcPct val="0"/>
      </a:spcBef>
      <a:spcAft>
        <a:spcPct val="0"/>
      </a:spcAft>
      <a:defRPr kumimoji="1" kern="1200">
        <a:solidFill>
          <a:srgbClr val="FF9900"/>
        </a:solidFill>
        <a:latin typeface="Arial" panose="020B0604020202020204" pitchFamily="34" charset="0"/>
        <a:ea typeface="新細明體" panose="02020500000000000000" pitchFamily="18" charset="-120"/>
        <a:cs typeface="+mn-cs"/>
      </a:defRPr>
    </a:lvl4pPr>
    <a:lvl5pPr marL="1828800" algn="l" rtl="0" eaLnBrk="0" fontAlgn="base" hangingPunct="0">
      <a:spcBef>
        <a:spcPct val="0"/>
      </a:spcBef>
      <a:spcAft>
        <a:spcPct val="0"/>
      </a:spcAft>
      <a:defRPr kumimoji="1" kern="1200">
        <a:solidFill>
          <a:srgbClr val="FF9900"/>
        </a:solidFill>
        <a:latin typeface="Arial" panose="020B0604020202020204" pitchFamily="34" charset="0"/>
        <a:ea typeface="新細明體" panose="02020500000000000000" pitchFamily="18" charset="-120"/>
        <a:cs typeface="+mn-cs"/>
      </a:defRPr>
    </a:lvl5pPr>
    <a:lvl6pPr marL="2286000" algn="l" defTabSz="914400" rtl="0" eaLnBrk="1" latinLnBrk="0" hangingPunct="1">
      <a:defRPr kumimoji="1" kern="1200">
        <a:solidFill>
          <a:srgbClr val="FF9900"/>
        </a:solidFill>
        <a:latin typeface="Arial" panose="020B0604020202020204" pitchFamily="34" charset="0"/>
        <a:ea typeface="新細明體" panose="02020500000000000000" pitchFamily="18" charset="-120"/>
        <a:cs typeface="+mn-cs"/>
      </a:defRPr>
    </a:lvl6pPr>
    <a:lvl7pPr marL="2743200" algn="l" defTabSz="914400" rtl="0" eaLnBrk="1" latinLnBrk="0" hangingPunct="1">
      <a:defRPr kumimoji="1" kern="1200">
        <a:solidFill>
          <a:srgbClr val="FF9900"/>
        </a:solidFill>
        <a:latin typeface="Arial" panose="020B0604020202020204" pitchFamily="34" charset="0"/>
        <a:ea typeface="新細明體" panose="02020500000000000000" pitchFamily="18" charset="-120"/>
        <a:cs typeface="+mn-cs"/>
      </a:defRPr>
    </a:lvl7pPr>
    <a:lvl8pPr marL="3200400" algn="l" defTabSz="914400" rtl="0" eaLnBrk="1" latinLnBrk="0" hangingPunct="1">
      <a:defRPr kumimoji="1" kern="1200">
        <a:solidFill>
          <a:srgbClr val="FF9900"/>
        </a:solidFill>
        <a:latin typeface="Arial" panose="020B0604020202020204" pitchFamily="34" charset="0"/>
        <a:ea typeface="新細明體" panose="02020500000000000000" pitchFamily="18" charset="-120"/>
        <a:cs typeface="+mn-cs"/>
      </a:defRPr>
    </a:lvl8pPr>
    <a:lvl9pPr marL="3657600" algn="l" defTabSz="914400" rtl="0" eaLnBrk="1" latinLnBrk="0" hangingPunct="1">
      <a:defRPr kumimoji="1" kern="1200">
        <a:solidFill>
          <a:srgbClr val="FF9900"/>
        </a:solidFill>
        <a:latin typeface="Arial" panose="020B0604020202020204" pitchFamily="34" charset="0"/>
        <a:ea typeface="新細明體" panose="02020500000000000000"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2F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78" autoAdjust="0"/>
    <p:restoredTop sz="94627"/>
  </p:normalViewPr>
  <p:slideViewPr>
    <p:cSldViewPr>
      <p:cViewPr varScale="1">
        <p:scale>
          <a:sx n="110" d="100"/>
          <a:sy n="110" d="100"/>
        </p:scale>
        <p:origin x="1208" y="16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0" d="100"/>
          <a:sy n="60" d="100"/>
        </p:scale>
        <p:origin x="-1764"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61" Type="http://schemas.openxmlformats.org/officeDocument/2006/relationships/slide" Target="slides/slide59.xml"/><Relationship Id="rId8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8B57ABEA-C2B5-8B41-7C41-C8E18B0B487B}"/>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a:solidFill>
                  <a:schemeClr val="tx1"/>
                </a:solidFill>
                <a:latin typeface="Arial" charset="0"/>
              </a:defRPr>
            </a:lvl1pPr>
          </a:lstStyle>
          <a:p>
            <a:pPr>
              <a:defRPr/>
            </a:pPr>
            <a:endParaRPr lang="en-US" altLang="zh-TW"/>
          </a:p>
        </p:txBody>
      </p:sp>
      <p:sp>
        <p:nvSpPr>
          <p:cNvPr id="96259" name="Rectangle 3">
            <a:extLst>
              <a:ext uri="{FF2B5EF4-FFF2-40B4-BE49-F238E27FC236}">
                <a16:creationId xmlns:a16="http://schemas.microsoft.com/office/drawing/2014/main" id="{5976BA02-9A6B-341A-1DD0-2347F0EA3D69}"/>
              </a:ext>
            </a:extLst>
          </p:cNvPr>
          <p:cNvSpPr>
            <a:spLocks noGrp="1" noChangeArrowheads="1"/>
          </p:cNvSpPr>
          <p:nvPr>
            <p:ph type="dt" sz="quarter"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solidFill>
                  <a:schemeClr val="tx1"/>
                </a:solidFill>
                <a:latin typeface="Arial" charset="0"/>
              </a:defRPr>
            </a:lvl1pPr>
          </a:lstStyle>
          <a:p>
            <a:pPr>
              <a:defRPr/>
            </a:pPr>
            <a:endParaRPr lang="en-US" altLang="zh-TW"/>
          </a:p>
        </p:txBody>
      </p:sp>
      <p:sp>
        <p:nvSpPr>
          <p:cNvPr id="96260" name="Rectangle 4">
            <a:extLst>
              <a:ext uri="{FF2B5EF4-FFF2-40B4-BE49-F238E27FC236}">
                <a16:creationId xmlns:a16="http://schemas.microsoft.com/office/drawing/2014/main" id="{D05081F0-9E26-3860-4ADA-575211E6529C}"/>
              </a:ext>
            </a:extLst>
          </p:cNvPr>
          <p:cNvSpPr>
            <a:spLocks noGrp="1" noChangeArrowheads="1"/>
          </p:cNvSpPr>
          <p:nvPr>
            <p:ph type="ftr" sz="quarter" idx="2"/>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a:solidFill>
                  <a:schemeClr val="tx1"/>
                </a:solidFill>
                <a:latin typeface="Arial" charset="0"/>
              </a:defRPr>
            </a:lvl1pPr>
          </a:lstStyle>
          <a:p>
            <a:pPr>
              <a:defRPr/>
            </a:pPr>
            <a:endParaRPr lang="en-US" altLang="zh-TW"/>
          </a:p>
        </p:txBody>
      </p:sp>
      <p:sp>
        <p:nvSpPr>
          <p:cNvPr id="96261" name="Rectangle 5">
            <a:extLst>
              <a:ext uri="{FF2B5EF4-FFF2-40B4-BE49-F238E27FC236}">
                <a16:creationId xmlns:a16="http://schemas.microsoft.com/office/drawing/2014/main" id="{8A8446DB-A723-EDFE-3D11-EAA381AD96CA}"/>
              </a:ext>
            </a:extLst>
          </p:cNvPr>
          <p:cNvSpPr>
            <a:spLocks noGrp="1" noChangeArrowheads="1"/>
          </p:cNvSpPr>
          <p:nvPr>
            <p:ph type="sldNum" sz="quarter" idx="3"/>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a:solidFill>
                  <a:schemeClr val="tx1"/>
                </a:solidFill>
              </a:defRPr>
            </a:lvl1pPr>
          </a:lstStyle>
          <a:p>
            <a:pPr>
              <a:defRPr/>
            </a:pPr>
            <a:fld id="{688F0147-5A8B-0143-BA59-F306F223E8DC}" type="slidenum">
              <a:rPr lang="en-US" altLang="zh-TW"/>
              <a:pPr>
                <a:defRPr/>
              </a:pPr>
              <a:t>‹#›</a:t>
            </a:fld>
            <a:endParaRPr lang="en-US" altLang="zh-TW"/>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FCC7C51C-57F4-F3A3-785F-BDFCCDDB8DEC}"/>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a:solidFill>
                  <a:schemeClr val="tx1"/>
                </a:solidFill>
                <a:latin typeface="Arial" charset="0"/>
              </a:defRPr>
            </a:lvl1pPr>
          </a:lstStyle>
          <a:p>
            <a:pPr>
              <a:defRPr/>
            </a:pPr>
            <a:endParaRPr lang="en-US" altLang="zh-TW"/>
          </a:p>
        </p:txBody>
      </p:sp>
      <p:sp>
        <p:nvSpPr>
          <p:cNvPr id="84995" name="Rectangle 3">
            <a:extLst>
              <a:ext uri="{FF2B5EF4-FFF2-40B4-BE49-F238E27FC236}">
                <a16:creationId xmlns:a16="http://schemas.microsoft.com/office/drawing/2014/main" id="{08724006-B07E-244D-E8F3-33E2A4FCAA46}"/>
              </a:ext>
            </a:extLst>
          </p:cNvPr>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solidFill>
                  <a:schemeClr val="tx1"/>
                </a:solidFill>
                <a:latin typeface="Arial" charset="0"/>
              </a:defRPr>
            </a:lvl1pPr>
          </a:lstStyle>
          <a:p>
            <a:pPr>
              <a:defRPr/>
            </a:pPr>
            <a:endParaRPr lang="en-US" altLang="zh-TW"/>
          </a:p>
        </p:txBody>
      </p:sp>
      <p:sp>
        <p:nvSpPr>
          <p:cNvPr id="3076" name="Rectangle 4">
            <a:extLst>
              <a:ext uri="{FF2B5EF4-FFF2-40B4-BE49-F238E27FC236}">
                <a16:creationId xmlns:a16="http://schemas.microsoft.com/office/drawing/2014/main" id="{5EFD4440-95B5-756E-7FF3-740D7826B59D}"/>
              </a:ext>
            </a:extLst>
          </p:cNvPr>
          <p:cNvSpPr>
            <a:spLocks noRo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7" name="Rectangle 5">
            <a:extLst>
              <a:ext uri="{FF2B5EF4-FFF2-40B4-BE49-F238E27FC236}">
                <a16:creationId xmlns:a16="http://schemas.microsoft.com/office/drawing/2014/main" id="{DA8C5C90-0BBF-A7B0-B2C4-6BD92025BDBB}"/>
              </a:ext>
            </a:extLst>
          </p:cNvPr>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zh-TW" altLang="en-US" noProof="0"/>
              <a:t>按一下以編輯母片</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84998" name="Rectangle 6">
            <a:extLst>
              <a:ext uri="{FF2B5EF4-FFF2-40B4-BE49-F238E27FC236}">
                <a16:creationId xmlns:a16="http://schemas.microsoft.com/office/drawing/2014/main" id="{AF89909B-6C47-8537-20F5-FE546421094D}"/>
              </a:ext>
            </a:extLst>
          </p:cNvPr>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a:solidFill>
                  <a:schemeClr val="tx1"/>
                </a:solidFill>
                <a:latin typeface="Arial" charset="0"/>
              </a:defRPr>
            </a:lvl1pPr>
          </a:lstStyle>
          <a:p>
            <a:pPr>
              <a:defRPr/>
            </a:pPr>
            <a:endParaRPr lang="en-US" altLang="zh-TW"/>
          </a:p>
        </p:txBody>
      </p:sp>
      <p:sp>
        <p:nvSpPr>
          <p:cNvPr id="84999" name="Rectangle 7">
            <a:extLst>
              <a:ext uri="{FF2B5EF4-FFF2-40B4-BE49-F238E27FC236}">
                <a16:creationId xmlns:a16="http://schemas.microsoft.com/office/drawing/2014/main" id="{035AD865-085F-03A1-F366-33F2DEE2F286}"/>
              </a:ext>
            </a:extLst>
          </p:cNvPr>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a:solidFill>
                  <a:schemeClr val="tx1"/>
                </a:solidFill>
              </a:defRPr>
            </a:lvl1pPr>
          </a:lstStyle>
          <a:p>
            <a:pPr>
              <a:defRPr/>
            </a:pPr>
            <a:fld id="{E422E718-57E9-574E-B9C4-256EF2CB46D3}" type="slidenum">
              <a:rPr lang="en-US" altLang="zh-TW"/>
              <a:pPr>
                <a:defRPr/>
              </a:pPr>
              <a:t>‹#›</a:t>
            </a:fld>
            <a:endParaRPr lang="en-US" altLang="zh-TW"/>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2.bin"/><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aphicFrame>
        <p:nvGraphicFramePr>
          <p:cNvPr id="2" name="Object 2">
            <a:extLst>
              <a:ext uri="{FF2B5EF4-FFF2-40B4-BE49-F238E27FC236}">
                <a16:creationId xmlns:a16="http://schemas.microsoft.com/office/drawing/2014/main" id="{8AB66649-D72D-B774-D0DA-F92014AECF00}"/>
              </a:ext>
            </a:extLst>
          </p:cNvPr>
          <p:cNvGraphicFramePr>
            <a:graphicFrameLocks noChangeAspect="1"/>
          </p:cNvGraphicFramePr>
          <p:nvPr userDrawn="1"/>
        </p:nvGraphicFramePr>
        <p:xfrm>
          <a:off x="0" y="0"/>
          <a:ext cx="9144000" cy="690563"/>
        </p:xfrm>
        <a:graphic>
          <a:graphicData uri="http://schemas.openxmlformats.org/presentationml/2006/ole">
            <mc:AlternateContent xmlns:mc="http://schemas.openxmlformats.org/markup-compatibility/2006">
              <mc:Choice xmlns:v="urn:schemas-microsoft-com:vml" Requires="v">
                <p:oleObj name="點陣圖影像" r:id="rId2" imgW="7645400" imgH="577850" progId="Paint.Picture">
                  <p:embed/>
                </p:oleObj>
              </mc:Choice>
              <mc:Fallback>
                <p:oleObj name="點陣圖影像" r:id="rId2" imgW="7645400" imgH="577850" progId="Paint.Picture">
                  <p:embed/>
                  <p:pic>
                    <p:nvPicPr>
                      <p:cNvPr id="2050" name="Object 2">
                        <a:extLst>
                          <a:ext uri="{FF2B5EF4-FFF2-40B4-BE49-F238E27FC236}">
                            <a16:creationId xmlns:a16="http://schemas.microsoft.com/office/drawing/2014/main" id="{48989357-2C46-78EB-B5A6-7EC625F321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90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5235" name="Rectangle 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pPr lvl="0"/>
            <a:r>
              <a:rPr lang="zh-TW" altLang="en-US" noProof="0"/>
              <a:t>按一下以編輯母片副標題樣式</a:t>
            </a:r>
          </a:p>
        </p:txBody>
      </p:sp>
      <p:sp>
        <p:nvSpPr>
          <p:cNvPr id="95236" name="Rectangle 4"/>
          <p:cNvSpPr>
            <a:spLocks noGrp="1" noChangeArrowheads="1"/>
          </p:cNvSpPr>
          <p:nvPr>
            <p:ph type="ctrTitle"/>
          </p:nvPr>
        </p:nvSpPr>
        <p:spPr>
          <a:xfrm>
            <a:off x="685800" y="2286000"/>
            <a:ext cx="7772400" cy="1143000"/>
          </a:xfrm>
        </p:spPr>
        <p:txBody>
          <a:bodyPr/>
          <a:lstStyle>
            <a:lvl1pPr>
              <a:defRPr/>
            </a:lvl1pPr>
          </a:lstStyle>
          <a:p>
            <a:pPr lvl="0"/>
            <a:r>
              <a:rPr lang="zh-TW" altLang="en-US" noProof="0"/>
              <a:t>按一下以編輯母片標題樣式</a:t>
            </a:r>
          </a:p>
        </p:txBody>
      </p:sp>
    </p:spTree>
    <p:extLst>
      <p:ext uri="{BB962C8B-B14F-4D97-AF65-F5344CB8AC3E}">
        <p14:creationId xmlns:p14="http://schemas.microsoft.com/office/powerpoint/2010/main" val="2575538530"/>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5">
            <a:extLst>
              <a:ext uri="{FF2B5EF4-FFF2-40B4-BE49-F238E27FC236}">
                <a16:creationId xmlns:a16="http://schemas.microsoft.com/office/drawing/2014/main" id="{11E2B97F-3691-A395-2F99-E93DC518B7FE}"/>
              </a:ext>
            </a:extLst>
          </p:cNvPr>
          <p:cNvSpPr>
            <a:spLocks noGrp="1" noChangeArrowheads="1"/>
          </p:cNvSpPr>
          <p:nvPr>
            <p:ph type="dt" sz="half" idx="10"/>
          </p:nvPr>
        </p:nvSpPr>
        <p:spPr>
          <a:ln/>
        </p:spPr>
        <p:txBody>
          <a:bodyPr/>
          <a:lstStyle>
            <a:lvl1pPr>
              <a:defRPr/>
            </a:lvl1pPr>
          </a:lstStyle>
          <a:p>
            <a:pPr>
              <a:defRPr/>
            </a:pPr>
            <a:fld id="{8AF8659D-CD1D-6D4F-9A4C-C0F21355CCAF}" type="datetime1">
              <a:rPr lang="zh-TW" altLang="en-US"/>
              <a:pPr>
                <a:defRPr/>
              </a:pPr>
              <a:t>2022/10/16</a:t>
            </a:fld>
            <a:endParaRPr lang="en-US" altLang="zh-TW"/>
          </a:p>
        </p:txBody>
      </p:sp>
      <p:sp>
        <p:nvSpPr>
          <p:cNvPr id="5" name="Rectangle 6">
            <a:extLst>
              <a:ext uri="{FF2B5EF4-FFF2-40B4-BE49-F238E27FC236}">
                <a16:creationId xmlns:a16="http://schemas.microsoft.com/office/drawing/2014/main" id="{B708A321-268E-F1CA-9B72-184AF1EF0FB4}"/>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7">
            <a:extLst>
              <a:ext uri="{FF2B5EF4-FFF2-40B4-BE49-F238E27FC236}">
                <a16:creationId xmlns:a16="http://schemas.microsoft.com/office/drawing/2014/main" id="{BA5964B6-3232-A0A3-2A80-65562A067034}"/>
              </a:ext>
            </a:extLst>
          </p:cNvPr>
          <p:cNvSpPr>
            <a:spLocks noGrp="1" noChangeArrowheads="1"/>
          </p:cNvSpPr>
          <p:nvPr>
            <p:ph type="sldNum" sz="quarter" idx="12"/>
          </p:nvPr>
        </p:nvSpPr>
        <p:spPr>
          <a:ln/>
        </p:spPr>
        <p:txBody>
          <a:bodyPr/>
          <a:lstStyle>
            <a:lvl1pPr>
              <a:defRPr/>
            </a:lvl1pPr>
          </a:lstStyle>
          <a:p>
            <a:pPr>
              <a:defRPr/>
            </a:pPr>
            <a:fld id="{464F0E67-13EC-BA46-AD61-813129D108D2}" type="slidenum">
              <a:rPr lang="en-US" altLang="zh-TW"/>
              <a:pPr>
                <a:defRPr/>
              </a:pPr>
              <a:t>‹#›</a:t>
            </a:fld>
            <a:endParaRPr lang="en-US" altLang="zh-TW"/>
          </a:p>
        </p:txBody>
      </p:sp>
    </p:spTree>
    <p:extLst>
      <p:ext uri="{BB962C8B-B14F-4D97-AF65-F5344CB8AC3E}">
        <p14:creationId xmlns:p14="http://schemas.microsoft.com/office/powerpoint/2010/main" val="219897814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0638" y="0"/>
            <a:ext cx="2046287" cy="5216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228600" y="0"/>
            <a:ext cx="5989638" cy="5216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5">
            <a:extLst>
              <a:ext uri="{FF2B5EF4-FFF2-40B4-BE49-F238E27FC236}">
                <a16:creationId xmlns:a16="http://schemas.microsoft.com/office/drawing/2014/main" id="{D8A659A2-A314-0351-39EC-A9C628F26CEA}"/>
              </a:ext>
            </a:extLst>
          </p:cNvPr>
          <p:cNvSpPr>
            <a:spLocks noGrp="1" noChangeArrowheads="1"/>
          </p:cNvSpPr>
          <p:nvPr>
            <p:ph type="dt" sz="half" idx="10"/>
          </p:nvPr>
        </p:nvSpPr>
        <p:spPr>
          <a:ln/>
        </p:spPr>
        <p:txBody>
          <a:bodyPr/>
          <a:lstStyle>
            <a:lvl1pPr>
              <a:defRPr/>
            </a:lvl1pPr>
          </a:lstStyle>
          <a:p>
            <a:pPr>
              <a:defRPr/>
            </a:pPr>
            <a:fld id="{605839F4-0A7F-3843-8CBB-88C385A0BA98}" type="datetime1">
              <a:rPr lang="zh-TW" altLang="en-US"/>
              <a:pPr>
                <a:defRPr/>
              </a:pPr>
              <a:t>2022/10/16</a:t>
            </a:fld>
            <a:endParaRPr lang="en-US" altLang="zh-TW"/>
          </a:p>
        </p:txBody>
      </p:sp>
      <p:sp>
        <p:nvSpPr>
          <p:cNvPr id="5" name="Rectangle 6">
            <a:extLst>
              <a:ext uri="{FF2B5EF4-FFF2-40B4-BE49-F238E27FC236}">
                <a16:creationId xmlns:a16="http://schemas.microsoft.com/office/drawing/2014/main" id="{B3363FC6-0BB7-7CD2-5D09-40C9DCE8AEAD}"/>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7">
            <a:extLst>
              <a:ext uri="{FF2B5EF4-FFF2-40B4-BE49-F238E27FC236}">
                <a16:creationId xmlns:a16="http://schemas.microsoft.com/office/drawing/2014/main" id="{EA48302E-893E-6D8D-A05D-AB0DF55EB037}"/>
              </a:ext>
            </a:extLst>
          </p:cNvPr>
          <p:cNvSpPr>
            <a:spLocks noGrp="1" noChangeArrowheads="1"/>
          </p:cNvSpPr>
          <p:nvPr>
            <p:ph type="sldNum" sz="quarter" idx="12"/>
          </p:nvPr>
        </p:nvSpPr>
        <p:spPr>
          <a:ln/>
        </p:spPr>
        <p:txBody>
          <a:bodyPr/>
          <a:lstStyle>
            <a:lvl1pPr>
              <a:defRPr/>
            </a:lvl1pPr>
          </a:lstStyle>
          <a:p>
            <a:pPr>
              <a:defRPr/>
            </a:pPr>
            <a:fld id="{BC130A73-9DAC-E54D-92AC-E54711A50492}" type="slidenum">
              <a:rPr lang="en-US" altLang="zh-TW"/>
              <a:pPr>
                <a:defRPr/>
              </a:pPr>
              <a:t>‹#›</a:t>
            </a:fld>
            <a:endParaRPr lang="en-US" altLang="zh-TW"/>
          </a:p>
        </p:txBody>
      </p:sp>
    </p:spTree>
    <p:extLst>
      <p:ext uri="{BB962C8B-B14F-4D97-AF65-F5344CB8AC3E}">
        <p14:creationId xmlns:p14="http://schemas.microsoft.com/office/powerpoint/2010/main" val="355768754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228600" y="0"/>
            <a:ext cx="6858000" cy="561975"/>
          </a:xfrm>
        </p:spPr>
        <p:txBody>
          <a:bodyPr/>
          <a:lstStyle/>
          <a:p>
            <a:r>
              <a:rPr lang="zh-TW" altLang="en-US"/>
              <a:t>按一下以編輯母片標題樣式</a:t>
            </a:r>
          </a:p>
        </p:txBody>
      </p:sp>
      <p:sp>
        <p:nvSpPr>
          <p:cNvPr id="3" name="文字版面配置區 2"/>
          <p:cNvSpPr>
            <a:spLocks noGrp="1"/>
          </p:cNvSpPr>
          <p:nvPr>
            <p:ph type="body" sz="half" idx="1"/>
          </p:nvPr>
        </p:nvSpPr>
        <p:spPr>
          <a:xfrm>
            <a:off x="492125" y="977900"/>
            <a:ext cx="3886200" cy="42386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530725" y="977900"/>
            <a:ext cx="3886200" cy="42386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5">
            <a:extLst>
              <a:ext uri="{FF2B5EF4-FFF2-40B4-BE49-F238E27FC236}">
                <a16:creationId xmlns:a16="http://schemas.microsoft.com/office/drawing/2014/main" id="{56F64493-CA89-E249-9FE7-413392CCAFDA}"/>
              </a:ext>
            </a:extLst>
          </p:cNvPr>
          <p:cNvSpPr>
            <a:spLocks noGrp="1" noChangeArrowheads="1"/>
          </p:cNvSpPr>
          <p:nvPr>
            <p:ph type="dt" sz="half" idx="10"/>
          </p:nvPr>
        </p:nvSpPr>
        <p:spPr>
          <a:ln/>
        </p:spPr>
        <p:txBody>
          <a:bodyPr/>
          <a:lstStyle>
            <a:lvl1pPr>
              <a:defRPr/>
            </a:lvl1pPr>
          </a:lstStyle>
          <a:p>
            <a:pPr>
              <a:defRPr/>
            </a:pPr>
            <a:fld id="{08A26957-FEAE-3348-9D9A-A4AECDFE3DA1}" type="datetime1">
              <a:rPr lang="zh-TW" altLang="en-US"/>
              <a:pPr>
                <a:defRPr/>
              </a:pPr>
              <a:t>2022/10/16</a:t>
            </a:fld>
            <a:endParaRPr lang="en-US" altLang="zh-TW"/>
          </a:p>
        </p:txBody>
      </p:sp>
      <p:sp>
        <p:nvSpPr>
          <p:cNvPr id="6" name="Rectangle 6">
            <a:extLst>
              <a:ext uri="{FF2B5EF4-FFF2-40B4-BE49-F238E27FC236}">
                <a16:creationId xmlns:a16="http://schemas.microsoft.com/office/drawing/2014/main" id="{40CBD3DB-CB57-6342-33ED-CFFE3939A696}"/>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7">
            <a:extLst>
              <a:ext uri="{FF2B5EF4-FFF2-40B4-BE49-F238E27FC236}">
                <a16:creationId xmlns:a16="http://schemas.microsoft.com/office/drawing/2014/main" id="{04C25D9A-2A6F-1A7E-7551-188C48D3CEDE}"/>
              </a:ext>
            </a:extLst>
          </p:cNvPr>
          <p:cNvSpPr>
            <a:spLocks noGrp="1" noChangeArrowheads="1"/>
          </p:cNvSpPr>
          <p:nvPr>
            <p:ph type="sldNum" sz="quarter" idx="12"/>
          </p:nvPr>
        </p:nvSpPr>
        <p:spPr>
          <a:ln/>
        </p:spPr>
        <p:txBody>
          <a:bodyPr/>
          <a:lstStyle>
            <a:lvl1pPr>
              <a:defRPr/>
            </a:lvl1pPr>
          </a:lstStyle>
          <a:p>
            <a:pPr>
              <a:defRPr/>
            </a:pPr>
            <a:fld id="{E49AC3B6-7670-6447-8D60-A04BC2F80B1B}" type="slidenum">
              <a:rPr lang="en-US" altLang="zh-TW"/>
              <a:pPr>
                <a:defRPr/>
              </a:pPr>
              <a:t>‹#›</a:t>
            </a:fld>
            <a:endParaRPr lang="en-US" altLang="zh-TW"/>
          </a:p>
        </p:txBody>
      </p:sp>
    </p:spTree>
    <p:extLst>
      <p:ext uri="{BB962C8B-B14F-4D97-AF65-F5344CB8AC3E}">
        <p14:creationId xmlns:p14="http://schemas.microsoft.com/office/powerpoint/2010/main" val="372252402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a:prstGeom prst="rect">
            <a:avLst/>
          </a:prstGeo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a:t>按一下以編輯母片副標題樣式</a:t>
            </a:r>
          </a:p>
        </p:txBody>
      </p:sp>
    </p:spTree>
    <p:extLst>
      <p:ext uri="{BB962C8B-B14F-4D97-AF65-F5344CB8AC3E}">
        <p14:creationId xmlns:p14="http://schemas.microsoft.com/office/powerpoint/2010/main" val="40648750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p>
            <a:r>
              <a:rPr lang="zh-TW" altLang="en-US"/>
              <a:t>按一下以編輯母片標題樣式</a:t>
            </a:r>
          </a:p>
        </p:txBody>
      </p:sp>
      <p:sp>
        <p:nvSpPr>
          <p:cNvPr id="3" name="內容版面配置區 2"/>
          <p:cNvSpPr>
            <a:spLocks noGrp="1"/>
          </p:cNvSpPr>
          <p:nvPr>
            <p:ph idx="1"/>
          </p:nvPr>
        </p:nvSpPr>
        <p:spPr>
          <a:xfrm>
            <a:off x="457200" y="1600200"/>
            <a:ext cx="8229600" cy="4525963"/>
          </a:xfrm>
          <a:prstGeom prst="rect">
            <a:avLst/>
          </a:prstGeo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96357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extLst>
      <p:ext uri="{BB962C8B-B14F-4D97-AF65-F5344CB8AC3E}">
        <p14:creationId xmlns:p14="http://schemas.microsoft.com/office/powerpoint/2010/main" val="2993721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p>
            <a:r>
              <a:rPr lang="zh-TW" altLang="en-US"/>
              <a:t>按一下以編輯母片標題樣式</a:t>
            </a:r>
          </a:p>
        </p:txBody>
      </p:sp>
      <p:sp>
        <p:nvSpPr>
          <p:cNvPr id="3" name="內容版面配置區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426770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0635353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p>
            <a:r>
              <a:rPr lang="zh-TW" altLang="en-US"/>
              <a:t>按一下以編輯母片標題樣式</a:t>
            </a:r>
          </a:p>
        </p:txBody>
      </p:sp>
    </p:spTree>
    <p:extLst>
      <p:ext uri="{BB962C8B-B14F-4D97-AF65-F5344CB8AC3E}">
        <p14:creationId xmlns:p14="http://schemas.microsoft.com/office/powerpoint/2010/main" val="37085381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297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5">
            <a:extLst>
              <a:ext uri="{FF2B5EF4-FFF2-40B4-BE49-F238E27FC236}">
                <a16:creationId xmlns:a16="http://schemas.microsoft.com/office/drawing/2014/main" id="{400894DB-A49D-6708-81D3-93417B9A93F0}"/>
              </a:ext>
            </a:extLst>
          </p:cNvPr>
          <p:cNvSpPr>
            <a:spLocks noGrp="1" noChangeArrowheads="1"/>
          </p:cNvSpPr>
          <p:nvPr>
            <p:ph type="dt" sz="half" idx="10"/>
          </p:nvPr>
        </p:nvSpPr>
        <p:spPr>
          <a:ln/>
        </p:spPr>
        <p:txBody>
          <a:bodyPr/>
          <a:lstStyle>
            <a:lvl1pPr>
              <a:defRPr/>
            </a:lvl1pPr>
          </a:lstStyle>
          <a:p>
            <a:pPr>
              <a:defRPr/>
            </a:pPr>
            <a:fld id="{7C78EBC4-CE35-DA49-936E-A794C768C84E}" type="datetime1">
              <a:rPr lang="zh-TW" altLang="en-US"/>
              <a:pPr>
                <a:defRPr/>
              </a:pPr>
              <a:t>2022/10/16</a:t>
            </a:fld>
            <a:endParaRPr lang="en-US" altLang="zh-TW"/>
          </a:p>
        </p:txBody>
      </p:sp>
      <p:sp>
        <p:nvSpPr>
          <p:cNvPr id="5" name="Rectangle 6">
            <a:extLst>
              <a:ext uri="{FF2B5EF4-FFF2-40B4-BE49-F238E27FC236}">
                <a16:creationId xmlns:a16="http://schemas.microsoft.com/office/drawing/2014/main" id="{8298CEBB-177C-22CF-C216-14F80A7E09C5}"/>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7">
            <a:extLst>
              <a:ext uri="{FF2B5EF4-FFF2-40B4-BE49-F238E27FC236}">
                <a16:creationId xmlns:a16="http://schemas.microsoft.com/office/drawing/2014/main" id="{722E4D79-F298-AF89-8805-EFBF3798BD51}"/>
              </a:ext>
            </a:extLst>
          </p:cNvPr>
          <p:cNvSpPr>
            <a:spLocks noGrp="1" noChangeArrowheads="1"/>
          </p:cNvSpPr>
          <p:nvPr>
            <p:ph type="sldNum" sz="quarter" idx="12"/>
          </p:nvPr>
        </p:nvSpPr>
        <p:spPr>
          <a:ln/>
        </p:spPr>
        <p:txBody>
          <a:bodyPr/>
          <a:lstStyle>
            <a:lvl1pPr>
              <a:defRPr/>
            </a:lvl1pPr>
          </a:lstStyle>
          <a:p>
            <a:pPr>
              <a:defRPr/>
            </a:pPr>
            <a:fld id="{14378631-87D6-894D-BFD8-D1373C609CFC}" type="slidenum">
              <a:rPr lang="en-US" altLang="zh-TW"/>
              <a:pPr>
                <a:defRPr/>
              </a:pPr>
              <a:t>‹#›</a:t>
            </a:fld>
            <a:endParaRPr lang="en-US" altLang="zh-TW"/>
          </a:p>
        </p:txBody>
      </p:sp>
    </p:spTree>
    <p:extLst>
      <p:ext uri="{BB962C8B-B14F-4D97-AF65-F5344CB8AC3E}">
        <p14:creationId xmlns:p14="http://schemas.microsoft.com/office/powerpoint/2010/main" val="2097959735"/>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13469426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19706623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p>
            <a:r>
              <a:rPr lang="zh-TW" altLang="en-US"/>
              <a:t>按一下以編輯母片標題樣式</a:t>
            </a:r>
          </a:p>
        </p:txBody>
      </p:sp>
      <p:sp>
        <p:nvSpPr>
          <p:cNvPr id="3" name="直排文字版面配置區 2"/>
          <p:cNvSpPr>
            <a:spLocks noGrp="1"/>
          </p:cNvSpPr>
          <p:nvPr>
            <p:ph type="body" orient="vert" idx="1"/>
          </p:nvPr>
        </p:nvSpPr>
        <p:spPr>
          <a:xfrm>
            <a:off x="457200" y="1600200"/>
            <a:ext cx="8229600" cy="4525963"/>
          </a:xfrm>
          <a:prstGeom prst="rect">
            <a:avLst/>
          </a:prstGeo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7697134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a:prstGeom prst="rect">
            <a:avLst/>
          </a:prstGeo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38"/>
            <a:ext cx="6019800" cy="5851525"/>
          </a:xfrm>
          <a:prstGeom prst="rect">
            <a:avLst/>
          </a:prstGeo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571803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Rectangle 5">
            <a:extLst>
              <a:ext uri="{FF2B5EF4-FFF2-40B4-BE49-F238E27FC236}">
                <a16:creationId xmlns:a16="http://schemas.microsoft.com/office/drawing/2014/main" id="{D45771B4-71BA-AFAD-4746-3EF12C6F288C}"/>
              </a:ext>
            </a:extLst>
          </p:cNvPr>
          <p:cNvSpPr>
            <a:spLocks noGrp="1" noChangeArrowheads="1"/>
          </p:cNvSpPr>
          <p:nvPr>
            <p:ph type="dt" sz="half" idx="10"/>
          </p:nvPr>
        </p:nvSpPr>
        <p:spPr>
          <a:ln/>
        </p:spPr>
        <p:txBody>
          <a:bodyPr/>
          <a:lstStyle>
            <a:lvl1pPr>
              <a:defRPr/>
            </a:lvl1pPr>
          </a:lstStyle>
          <a:p>
            <a:pPr>
              <a:defRPr/>
            </a:pPr>
            <a:fld id="{5A0AD28D-2FB2-3C4E-8E39-4E3F54ADFA9E}" type="datetime1">
              <a:rPr lang="zh-TW" altLang="en-US"/>
              <a:pPr>
                <a:defRPr/>
              </a:pPr>
              <a:t>2022/10/16</a:t>
            </a:fld>
            <a:endParaRPr lang="en-US" altLang="zh-TW"/>
          </a:p>
        </p:txBody>
      </p:sp>
      <p:sp>
        <p:nvSpPr>
          <p:cNvPr id="5" name="Rectangle 6">
            <a:extLst>
              <a:ext uri="{FF2B5EF4-FFF2-40B4-BE49-F238E27FC236}">
                <a16:creationId xmlns:a16="http://schemas.microsoft.com/office/drawing/2014/main" id="{E56F5B00-C4C4-CBC4-25B4-C56158655EF3}"/>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7">
            <a:extLst>
              <a:ext uri="{FF2B5EF4-FFF2-40B4-BE49-F238E27FC236}">
                <a16:creationId xmlns:a16="http://schemas.microsoft.com/office/drawing/2014/main" id="{81127B58-B270-52D0-099C-C82D218B4BE7}"/>
              </a:ext>
            </a:extLst>
          </p:cNvPr>
          <p:cNvSpPr>
            <a:spLocks noGrp="1" noChangeArrowheads="1"/>
          </p:cNvSpPr>
          <p:nvPr>
            <p:ph type="sldNum" sz="quarter" idx="12"/>
          </p:nvPr>
        </p:nvSpPr>
        <p:spPr>
          <a:ln/>
        </p:spPr>
        <p:txBody>
          <a:bodyPr/>
          <a:lstStyle>
            <a:lvl1pPr>
              <a:defRPr/>
            </a:lvl1pPr>
          </a:lstStyle>
          <a:p>
            <a:pPr>
              <a:defRPr/>
            </a:pPr>
            <a:fld id="{17062E65-E0E0-3A4F-BD2C-A1D3FE53BC7F}" type="slidenum">
              <a:rPr lang="en-US" altLang="zh-TW"/>
              <a:pPr>
                <a:defRPr/>
              </a:pPr>
              <a:t>‹#›</a:t>
            </a:fld>
            <a:endParaRPr lang="en-US" altLang="zh-TW"/>
          </a:p>
        </p:txBody>
      </p:sp>
    </p:spTree>
    <p:extLst>
      <p:ext uri="{BB962C8B-B14F-4D97-AF65-F5344CB8AC3E}">
        <p14:creationId xmlns:p14="http://schemas.microsoft.com/office/powerpoint/2010/main" val="168549955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92125" y="977900"/>
            <a:ext cx="3886200" cy="4238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530725" y="977900"/>
            <a:ext cx="3886200" cy="4238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5">
            <a:extLst>
              <a:ext uri="{FF2B5EF4-FFF2-40B4-BE49-F238E27FC236}">
                <a16:creationId xmlns:a16="http://schemas.microsoft.com/office/drawing/2014/main" id="{998CBA32-A187-58F0-71F6-BCF59E55383F}"/>
              </a:ext>
            </a:extLst>
          </p:cNvPr>
          <p:cNvSpPr>
            <a:spLocks noGrp="1" noChangeArrowheads="1"/>
          </p:cNvSpPr>
          <p:nvPr>
            <p:ph type="dt" sz="half" idx="10"/>
          </p:nvPr>
        </p:nvSpPr>
        <p:spPr>
          <a:ln/>
        </p:spPr>
        <p:txBody>
          <a:bodyPr/>
          <a:lstStyle>
            <a:lvl1pPr>
              <a:defRPr/>
            </a:lvl1pPr>
          </a:lstStyle>
          <a:p>
            <a:pPr>
              <a:defRPr/>
            </a:pPr>
            <a:fld id="{63BA94F6-50F9-B545-BC55-95B94705D159}" type="datetime1">
              <a:rPr lang="zh-TW" altLang="en-US"/>
              <a:pPr>
                <a:defRPr/>
              </a:pPr>
              <a:t>2022/10/16</a:t>
            </a:fld>
            <a:endParaRPr lang="en-US" altLang="zh-TW"/>
          </a:p>
        </p:txBody>
      </p:sp>
      <p:sp>
        <p:nvSpPr>
          <p:cNvPr id="6" name="Rectangle 6">
            <a:extLst>
              <a:ext uri="{FF2B5EF4-FFF2-40B4-BE49-F238E27FC236}">
                <a16:creationId xmlns:a16="http://schemas.microsoft.com/office/drawing/2014/main" id="{5A9F7D82-6D14-BAED-D327-15C196EA279C}"/>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7">
            <a:extLst>
              <a:ext uri="{FF2B5EF4-FFF2-40B4-BE49-F238E27FC236}">
                <a16:creationId xmlns:a16="http://schemas.microsoft.com/office/drawing/2014/main" id="{2C335F9B-4819-3DB1-F97F-71F171212A11}"/>
              </a:ext>
            </a:extLst>
          </p:cNvPr>
          <p:cNvSpPr>
            <a:spLocks noGrp="1" noChangeArrowheads="1"/>
          </p:cNvSpPr>
          <p:nvPr>
            <p:ph type="sldNum" sz="quarter" idx="12"/>
          </p:nvPr>
        </p:nvSpPr>
        <p:spPr>
          <a:ln/>
        </p:spPr>
        <p:txBody>
          <a:bodyPr/>
          <a:lstStyle>
            <a:lvl1pPr>
              <a:defRPr/>
            </a:lvl1pPr>
          </a:lstStyle>
          <a:p>
            <a:pPr>
              <a:defRPr/>
            </a:pPr>
            <a:fld id="{7DF75ADC-149F-F340-AA48-ABBF1ACBC4EB}" type="slidenum">
              <a:rPr lang="en-US" altLang="zh-TW"/>
              <a:pPr>
                <a:defRPr/>
              </a:pPr>
              <a:t>‹#›</a:t>
            </a:fld>
            <a:endParaRPr lang="en-US" altLang="zh-TW"/>
          </a:p>
        </p:txBody>
      </p:sp>
    </p:spTree>
    <p:extLst>
      <p:ext uri="{BB962C8B-B14F-4D97-AF65-F5344CB8AC3E}">
        <p14:creationId xmlns:p14="http://schemas.microsoft.com/office/powerpoint/2010/main" val="19223909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5">
            <a:extLst>
              <a:ext uri="{FF2B5EF4-FFF2-40B4-BE49-F238E27FC236}">
                <a16:creationId xmlns:a16="http://schemas.microsoft.com/office/drawing/2014/main" id="{50EF42CC-54C4-8C3D-5C9B-29587C05F849}"/>
              </a:ext>
            </a:extLst>
          </p:cNvPr>
          <p:cNvSpPr>
            <a:spLocks noGrp="1" noChangeArrowheads="1"/>
          </p:cNvSpPr>
          <p:nvPr>
            <p:ph type="dt" sz="half" idx="10"/>
          </p:nvPr>
        </p:nvSpPr>
        <p:spPr>
          <a:ln/>
        </p:spPr>
        <p:txBody>
          <a:bodyPr/>
          <a:lstStyle>
            <a:lvl1pPr>
              <a:defRPr/>
            </a:lvl1pPr>
          </a:lstStyle>
          <a:p>
            <a:pPr>
              <a:defRPr/>
            </a:pPr>
            <a:fld id="{58AE7E45-3D87-FB41-B425-A83345C286A6}" type="datetime1">
              <a:rPr lang="zh-TW" altLang="en-US"/>
              <a:pPr>
                <a:defRPr/>
              </a:pPr>
              <a:t>2022/10/16</a:t>
            </a:fld>
            <a:endParaRPr lang="en-US" altLang="zh-TW"/>
          </a:p>
        </p:txBody>
      </p:sp>
      <p:sp>
        <p:nvSpPr>
          <p:cNvPr id="8" name="Rectangle 6">
            <a:extLst>
              <a:ext uri="{FF2B5EF4-FFF2-40B4-BE49-F238E27FC236}">
                <a16:creationId xmlns:a16="http://schemas.microsoft.com/office/drawing/2014/main" id="{A73B4CAE-8487-D080-213F-C3F4EF4392F7}"/>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9" name="Rectangle 7">
            <a:extLst>
              <a:ext uri="{FF2B5EF4-FFF2-40B4-BE49-F238E27FC236}">
                <a16:creationId xmlns:a16="http://schemas.microsoft.com/office/drawing/2014/main" id="{D1D0021A-60E1-B47D-CD56-E73E9CE7BB06}"/>
              </a:ext>
            </a:extLst>
          </p:cNvPr>
          <p:cNvSpPr>
            <a:spLocks noGrp="1" noChangeArrowheads="1"/>
          </p:cNvSpPr>
          <p:nvPr>
            <p:ph type="sldNum" sz="quarter" idx="12"/>
          </p:nvPr>
        </p:nvSpPr>
        <p:spPr>
          <a:ln/>
        </p:spPr>
        <p:txBody>
          <a:bodyPr/>
          <a:lstStyle>
            <a:lvl1pPr>
              <a:defRPr/>
            </a:lvl1pPr>
          </a:lstStyle>
          <a:p>
            <a:pPr>
              <a:defRPr/>
            </a:pPr>
            <a:fld id="{13DCEF89-263D-9C43-805B-34CC8F2C113B}" type="slidenum">
              <a:rPr lang="en-US" altLang="zh-TW"/>
              <a:pPr>
                <a:defRPr/>
              </a:pPr>
              <a:t>‹#›</a:t>
            </a:fld>
            <a:endParaRPr lang="en-US" altLang="zh-TW"/>
          </a:p>
        </p:txBody>
      </p:sp>
    </p:spTree>
    <p:extLst>
      <p:ext uri="{BB962C8B-B14F-4D97-AF65-F5344CB8AC3E}">
        <p14:creationId xmlns:p14="http://schemas.microsoft.com/office/powerpoint/2010/main" val="64197092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Rectangle 5">
            <a:extLst>
              <a:ext uri="{FF2B5EF4-FFF2-40B4-BE49-F238E27FC236}">
                <a16:creationId xmlns:a16="http://schemas.microsoft.com/office/drawing/2014/main" id="{5F1E6914-64E8-7BF2-15B0-A8533D42B218}"/>
              </a:ext>
            </a:extLst>
          </p:cNvPr>
          <p:cNvSpPr>
            <a:spLocks noGrp="1" noChangeArrowheads="1"/>
          </p:cNvSpPr>
          <p:nvPr>
            <p:ph type="dt" sz="half" idx="10"/>
          </p:nvPr>
        </p:nvSpPr>
        <p:spPr>
          <a:ln/>
        </p:spPr>
        <p:txBody>
          <a:bodyPr/>
          <a:lstStyle>
            <a:lvl1pPr>
              <a:defRPr/>
            </a:lvl1pPr>
          </a:lstStyle>
          <a:p>
            <a:pPr>
              <a:defRPr/>
            </a:pPr>
            <a:fld id="{F1659534-4D49-4049-AB60-01BE6EB2B3F7}" type="datetime1">
              <a:rPr lang="zh-TW" altLang="en-US"/>
              <a:pPr>
                <a:defRPr/>
              </a:pPr>
              <a:t>2022/10/16</a:t>
            </a:fld>
            <a:endParaRPr lang="en-US" altLang="zh-TW"/>
          </a:p>
        </p:txBody>
      </p:sp>
      <p:sp>
        <p:nvSpPr>
          <p:cNvPr id="4" name="Rectangle 6">
            <a:extLst>
              <a:ext uri="{FF2B5EF4-FFF2-40B4-BE49-F238E27FC236}">
                <a16:creationId xmlns:a16="http://schemas.microsoft.com/office/drawing/2014/main" id="{BDB88207-B65F-34B1-B221-DA9D54E7266B}"/>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5" name="Rectangle 7">
            <a:extLst>
              <a:ext uri="{FF2B5EF4-FFF2-40B4-BE49-F238E27FC236}">
                <a16:creationId xmlns:a16="http://schemas.microsoft.com/office/drawing/2014/main" id="{9D51C63F-DF1B-B666-60F3-165C1BC99EAE}"/>
              </a:ext>
            </a:extLst>
          </p:cNvPr>
          <p:cNvSpPr>
            <a:spLocks noGrp="1" noChangeArrowheads="1"/>
          </p:cNvSpPr>
          <p:nvPr>
            <p:ph type="sldNum" sz="quarter" idx="12"/>
          </p:nvPr>
        </p:nvSpPr>
        <p:spPr>
          <a:ln/>
        </p:spPr>
        <p:txBody>
          <a:bodyPr/>
          <a:lstStyle>
            <a:lvl1pPr>
              <a:defRPr/>
            </a:lvl1pPr>
          </a:lstStyle>
          <a:p>
            <a:pPr>
              <a:defRPr/>
            </a:pPr>
            <a:fld id="{45A558FD-9AC0-9A40-A0B9-85BB1BEF89CF}" type="slidenum">
              <a:rPr lang="en-US" altLang="zh-TW"/>
              <a:pPr>
                <a:defRPr/>
              </a:pPr>
              <a:t>‹#›</a:t>
            </a:fld>
            <a:endParaRPr lang="en-US" altLang="zh-TW"/>
          </a:p>
        </p:txBody>
      </p:sp>
    </p:spTree>
    <p:extLst>
      <p:ext uri="{BB962C8B-B14F-4D97-AF65-F5344CB8AC3E}">
        <p14:creationId xmlns:p14="http://schemas.microsoft.com/office/powerpoint/2010/main" val="160751586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CD826C63-BC99-730E-D8C9-813EA2C3C528}"/>
              </a:ext>
            </a:extLst>
          </p:cNvPr>
          <p:cNvSpPr>
            <a:spLocks noGrp="1" noChangeArrowheads="1"/>
          </p:cNvSpPr>
          <p:nvPr>
            <p:ph type="dt" sz="half" idx="10"/>
          </p:nvPr>
        </p:nvSpPr>
        <p:spPr>
          <a:ln/>
        </p:spPr>
        <p:txBody>
          <a:bodyPr/>
          <a:lstStyle>
            <a:lvl1pPr>
              <a:defRPr/>
            </a:lvl1pPr>
          </a:lstStyle>
          <a:p>
            <a:pPr>
              <a:defRPr/>
            </a:pPr>
            <a:fld id="{3A8C7CD2-D2C8-F840-A712-4E4445CC2E60}" type="datetime1">
              <a:rPr lang="zh-TW" altLang="en-US"/>
              <a:pPr>
                <a:defRPr/>
              </a:pPr>
              <a:t>2022/10/16</a:t>
            </a:fld>
            <a:endParaRPr lang="en-US" altLang="zh-TW"/>
          </a:p>
        </p:txBody>
      </p:sp>
      <p:sp>
        <p:nvSpPr>
          <p:cNvPr id="3" name="Rectangle 6">
            <a:extLst>
              <a:ext uri="{FF2B5EF4-FFF2-40B4-BE49-F238E27FC236}">
                <a16:creationId xmlns:a16="http://schemas.microsoft.com/office/drawing/2014/main" id="{AB3603A4-C93C-A396-B151-79D20813B20B}"/>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4" name="Rectangle 7">
            <a:extLst>
              <a:ext uri="{FF2B5EF4-FFF2-40B4-BE49-F238E27FC236}">
                <a16:creationId xmlns:a16="http://schemas.microsoft.com/office/drawing/2014/main" id="{9F5D2848-5877-96C3-3D0B-C84627B6E2A8}"/>
              </a:ext>
            </a:extLst>
          </p:cNvPr>
          <p:cNvSpPr>
            <a:spLocks noGrp="1" noChangeArrowheads="1"/>
          </p:cNvSpPr>
          <p:nvPr>
            <p:ph type="sldNum" sz="quarter" idx="12"/>
          </p:nvPr>
        </p:nvSpPr>
        <p:spPr>
          <a:ln/>
        </p:spPr>
        <p:txBody>
          <a:bodyPr/>
          <a:lstStyle>
            <a:lvl1pPr>
              <a:defRPr/>
            </a:lvl1pPr>
          </a:lstStyle>
          <a:p>
            <a:pPr>
              <a:defRPr/>
            </a:pPr>
            <a:fld id="{0C15626A-EF4B-E64C-BE13-49EAB8DB7086}" type="slidenum">
              <a:rPr lang="en-US" altLang="zh-TW"/>
              <a:pPr>
                <a:defRPr/>
              </a:pPr>
              <a:t>‹#›</a:t>
            </a:fld>
            <a:endParaRPr lang="en-US" altLang="zh-TW"/>
          </a:p>
        </p:txBody>
      </p:sp>
    </p:spTree>
    <p:extLst>
      <p:ext uri="{BB962C8B-B14F-4D97-AF65-F5344CB8AC3E}">
        <p14:creationId xmlns:p14="http://schemas.microsoft.com/office/powerpoint/2010/main" val="1286795218"/>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5">
            <a:extLst>
              <a:ext uri="{FF2B5EF4-FFF2-40B4-BE49-F238E27FC236}">
                <a16:creationId xmlns:a16="http://schemas.microsoft.com/office/drawing/2014/main" id="{1D506CD7-4AD6-3667-43F4-6BFE3CEEFAE4}"/>
              </a:ext>
            </a:extLst>
          </p:cNvPr>
          <p:cNvSpPr>
            <a:spLocks noGrp="1" noChangeArrowheads="1"/>
          </p:cNvSpPr>
          <p:nvPr>
            <p:ph type="dt" sz="half" idx="10"/>
          </p:nvPr>
        </p:nvSpPr>
        <p:spPr>
          <a:ln/>
        </p:spPr>
        <p:txBody>
          <a:bodyPr/>
          <a:lstStyle>
            <a:lvl1pPr>
              <a:defRPr/>
            </a:lvl1pPr>
          </a:lstStyle>
          <a:p>
            <a:pPr>
              <a:defRPr/>
            </a:pPr>
            <a:fld id="{A5F1D82D-23C7-3941-B406-582B2BD72F1D}" type="datetime1">
              <a:rPr lang="zh-TW" altLang="en-US"/>
              <a:pPr>
                <a:defRPr/>
              </a:pPr>
              <a:t>2022/10/16</a:t>
            </a:fld>
            <a:endParaRPr lang="en-US" altLang="zh-TW"/>
          </a:p>
        </p:txBody>
      </p:sp>
      <p:sp>
        <p:nvSpPr>
          <p:cNvPr id="6" name="Rectangle 6">
            <a:extLst>
              <a:ext uri="{FF2B5EF4-FFF2-40B4-BE49-F238E27FC236}">
                <a16:creationId xmlns:a16="http://schemas.microsoft.com/office/drawing/2014/main" id="{CF56EB58-3B63-F322-0EB6-8FB518F788EA}"/>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7">
            <a:extLst>
              <a:ext uri="{FF2B5EF4-FFF2-40B4-BE49-F238E27FC236}">
                <a16:creationId xmlns:a16="http://schemas.microsoft.com/office/drawing/2014/main" id="{2C34FAD2-E140-E95A-2873-DE95A293D914}"/>
              </a:ext>
            </a:extLst>
          </p:cNvPr>
          <p:cNvSpPr>
            <a:spLocks noGrp="1" noChangeArrowheads="1"/>
          </p:cNvSpPr>
          <p:nvPr>
            <p:ph type="sldNum" sz="quarter" idx="12"/>
          </p:nvPr>
        </p:nvSpPr>
        <p:spPr>
          <a:ln/>
        </p:spPr>
        <p:txBody>
          <a:bodyPr/>
          <a:lstStyle>
            <a:lvl1pPr>
              <a:defRPr/>
            </a:lvl1pPr>
          </a:lstStyle>
          <a:p>
            <a:pPr>
              <a:defRPr/>
            </a:pPr>
            <a:fld id="{1BEA8E17-C8B9-7545-9914-74F384D7BCEC}" type="slidenum">
              <a:rPr lang="en-US" altLang="zh-TW"/>
              <a:pPr>
                <a:defRPr/>
              </a:pPr>
              <a:t>‹#›</a:t>
            </a:fld>
            <a:endParaRPr lang="en-US" altLang="zh-TW"/>
          </a:p>
        </p:txBody>
      </p:sp>
    </p:spTree>
    <p:extLst>
      <p:ext uri="{BB962C8B-B14F-4D97-AF65-F5344CB8AC3E}">
        <p14:creationId xmlns:p14="http://schemas.microsoft.com/office/powerpoint/2010/main" val="121936661"/>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5">
            <a:extLst>
              <a:ext uri="{FF2B5EF4-FFF2-40B4-BE49-F238E27FC236}">
                <a16:creationId xmlns:a16="http://schemas.microsoft.com/office/drawing/2014/main" id="{7BEE3906-FAC6-5A97-A6C4-C3CF09630CE8}"/>
              </a:ext>
            </a:extLst>
          </p:cNvPr>
          <p:cNvSpPr>
            <a:spLocks noGrp="1" noChangeArrowheads="1"/>
          </p:cNvSpPr>
          <p:nvPr>
            <p:ph type="dt" sz="half" idx="10"/>
          </p:nvPr>
        </p:nvSpPr>
        <p:spPr>
          <a:ln/>
        </p:spPr>
        <p:txBody>
          <a:bodyPr/>
          <a:lstStyle>
            <a:lvl1pPr>
              <a:defRPr/>
            </a:lvl1pPr>
          </a:lstStyle>
          <a:p>
            <a:pPr>
              <a:defRPr/>
            </a:pPr>
            <a:fld id="{E0ACDEBF-97FC-5B41-94A5-15FC4156601B}" type="datetime1">
              <a:rPr lang="zh-TW" altLang="en-US"/>
              <a:pPr>
                <a:defRPr/>
              </a:pPr>
              <a:t>2022/10/16</a:t>
            </a:fld>
            <a:endParaRPr lang="en-US" altLang="zh-TW"/>
          </a:p>
        </p:txBody>
      </p:sp>
      <p:sp>
        <p:nvSpPr>
          <p:cNvPr id="6" name="Rectangle 6">
            <a:extLst>
              <a:ext uri="{FF2B5EF4-FFF2-40B4-BE49-F238E27FC236}">
                <a16:creationId xmlns:a16="http://schemas.microsoft.com/office/drawing/2014/main" id="{8FD0DC06-716F-085B-8978-550BAF07B732}"/>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7">
            <a:extLst>
              <a:ext uri="{FF2B5EF4-FFF2-40B4-BE49-F238E27FC236}">
                <a16:creationId xmlns:a16="http://schemas.microsoft.com/office/drawing/2014/main" id="{D4EB5EAB-C516-F91D-8450-6468F9F234DE}"/>
              </a:ext>
            </a:extLst>
          </p:cNvPr>
          <p:cNvSpPr>
            <a:spLocks noGrp="1" noChangeArrowheads="1"/>
          </p:cNvSpPr>
          <p:nvPr>
            <p:ph type="sldNum" sz="quarter" idx="12"/>
          </p:nvPr>
        </p:nvSpPr>
        <p:spPr>
          <a:ln/>
        </p:spPr>
        <p:txBody>
          <a:bodyPr/>
          <a:lstStyle>
            <a:lvl1pPr>
              <a:defRPr/>
            </a:lvl1pPr>
          </a:lstStyle>
          <a:p>
            <a:pPr>
              <a:defRPr/>
            </a:pPr>
            <a:fld id="{2FA1FD7B-AA89-D242-8A94-D0C0C5E0AC8A}" type="slidenum">
              <a:rPr lang="en-US" altLang="zh-TW"/>
              <a:pPr>
                <a:defRPr/>
              </a:pPr>
              <a:t>‹#›</a:t>
            </a:fld>
            <a:endParaRPr lang="en-US" altLang="zh-TW"/>
          </a:p>
        </p:txBody>
      </p:sp>
    </p:spTree>
    <p:extLst>
      <p:ext uri="{BB962C8B-B14F-4D97-AF65-F5344CB8AC3E}">
        <p14:creationId xmlns:p14="http://schemas.microsoft.com/office/powerpoint/2010/main" val="255695031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2">
            <a:extLst>
              <a:ext uri="{FF2B5EF4-FFF2-40B4-BE49-F238E27FC236}">
                <a16:creationId xmlns:a16="http://schemas.microsoft.com/office/drawing/2014/main" id="{7FA6973E-CD7B-7771-CEB9-E61BDE213FA3}"/>
              </a:ext>
            </a:extLst>
          </p:cNvPr>
          <p:cNvGraphicFramePr>
            <a:graphicFrameLocks noChangeAspect="1"/>
          </p:cNvGraphicFramePr>
          <p:nvPr userDrawn="1"/>
        </p:nvGraphicFramePr>
        <p:xfrm>
          <a:off x="0" y="0"/>
          <a:ext cx="9144000" cy="690563"/>
        </p:xfrm>
        <a:graphic>
          <a:graphicData uri="http://schemas.openxmlformats.org/presentationml/2006/ole">
            <mc:AlternateContent xmlns:mc="http://schemas.openxmlformats.org/markup-compatibility/2006">
              <mc:Choice xmlns:v="urn:schemas-microsoft-com:vml" Requires="v">
                <p:oleObj name="點陣圖影像" r:id="rId14" imgW="7645400" imgH="577850" progId="Paint.Picture">
                  <p:embed/>
                </p:oleObj>
              </mc:Choice>
              <mc:Fallback>
                <p:oleObj name="點陣圖影像" r:id="rId14" imgW="7645400" imgH="577850" progId="Paint.Picture">
                  <p:embed/>
                  <p:pic>
                    <p:nvPicPr>
                      <p:cNvPr id="0" name="Object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690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7" name="Rectangle 3">
            <a:extLst>
              <a:ext uri="{FF2B5EF4-FFF2-40B4-BE49-F238E27FC236}">
                <a16:creationId xmlns:a16="http://schemas.microsoft.com/office/drawing/2014/main" id="{746372DA-57FB-ECDD-7DFE-FDC761763DD6}"/>
              </a:ext>
            </a:extLst>
          </p:cNvPr>
          <p:cNvSpPr>
            <a:spLocks noGrp="1" noChangeArrowheads="1"/>
          </p:cNvSpPr>
          <p:nvPr>
            <p:ph type="body" idx="1"/>
          </p:nvPr>
        </p:nvSpPr>
        <p:spPr bwMode="auto">
          <a:xfrm>
            <a:off x="492125" y="977900"/>
            <a:ext cx="7924800" cy="423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a:t>Text (Arial 28)</a:t>
            </a:r>
          </a:p>
          <a:p>
            <a:pPr lvl="1"/>
            <a:r>
              <a:rPr lang="en-US" altLang="zh-TW"/>
              <a:t>2nd level text (Arial 24)</a:t>
            </a:r>
          </a:p>
          <a:p>
            <a:pPr lvl="2"/>
            <a:r>
              <a:rPr lang="en-US" altLang="zh-TW"/>
              <a:t>3rd level text (Arial 20)</a:t>
            </a:r>
          </a:p>
          <a:p>
            <a:pPr lvl="3"/>
            <a:r>
              <a:rPr lang="en-US" altLang="zh-TW"/>
              <a:t>4th level text (Arial 18)</a:t>
            </a:r>
          </a:p>
        </p:txBody>
      </p:sp>
      <p:sp>
        <p:nvSpPr>
          <p:cNvPr id="1028" name="Rectangle 4">
            <a:extLst>
              <a:ext uri="{FF2B5EF4-FFF2-40B4-BE49-F238E27FC236}">
                <a16:creationId xmlns:a16="http://schemas.microsoft.com/office/drawing/2014/main" id="{646DE0CC-0A6A-34F1-F563-68F7E6B9CD81}"/>
              </a:ext>
            </a:extLst>
          </p:cNvPr>
          <p:cNvSpPr>
            <a:spLocks noGrp="1" noChangeArrowheads="1"/>
          </p:cNvSpPr>
          <p:nvPr>
            <p:ph type="title"/>
          </p:nvPr>
        </p:nvSpPr>
        <p:spPr bwMode="gray">
          <a:xfrm>
            <a:off x="228600" y="0"/>
            <a:ext cx="68580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ltLang="zh-TW"/>
              <a:t>Click to edit Master title style</a:t>
            </a:r>
          </a:p>
        </p:txBody>
      </p:sp>
      <p:sp>
        <p:nvSpPr>
          <p:cNvPr id="94213" name="Rectangle 5">
            <a:extLst>
              <a:ext uri="{FF2B5EF4-FFF2-40B4-BE49-F238E27FC236}">
                <a16:creationId xmlns:a16="http://schemas.microsoft.com/office/drawing/2014/main" id="{AFD11C8A-EBC3-4B3D-CFD7-989B78022442}"/>
              </a:ext>
            </a:extLst>
          </p:cNvPr>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latin typeface="Arial" charset="0"/>
              </a:defRPr>
            </a:lvl1pPr>
          </a:lstStyle>
          <a:p>
            <a:pPr>
              <a:defRPr/>
            </a:pPr>
            <a:fld id="{E23165F5-1D37-D447-9C92-65D38BD978FD}" type="datetime1">
              <a:rPr lang="zh-TW" altLang="en-US"/>
              <a:pPr>
                <a:defRPr/>
              </a:pPr>
              <a:t>2022/10/16</a:t>
            </a:fld>
            <a:endParaRPr lang="en-US" altLang="zh-TW"/>
          </a:p>
        </p:txBody>
      </p:sp>
      <p:sp>
        <p:nvSpPr>
          <p:cNvPr id="94214" name="Rectangle 6">
            <a:extLst>
              <a:ext uri="{FF2B5EF4-FFF2-40B4-BE49-F238E27FC236}">
                <a16:creationId xmlns:a16="http://schemas.microsoft.com/office/drawing/2014/main" id="{306CA5EE-3A2C-3706-239E-D712BF790925}"/>
              </a:ext>
            </a:extLst>
          </p:cNvPr>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latin typeface="Arial" charset="0"/>
              </a:defRPr>
            </a:lvl1pPr>
          </a:lstStyle>
          <a:p>
            <a:pPr>
              <a:defRPr/>
            </a:pPr>
            <a:endParaRPr lang="en-US" altLang="zh-TW"/>
          </a:p>
        </p:txBody>
      </p:sp>
      <p:sp>
        <p:nvSpPr>
          <p:cNvPr id="94215" name="Rectangle 7">
            <a:extLst>
              <a:ext uri="{FF2B5EF4-FFF2-40B4-BE49-F238E27FC236}">
                <a16:creationId xmlns:a16="http://schemas.microsoft.com/office/drawing/2014/main" id="{A8BA67E8-4594-68E9-E44B-11BB9B149C5D}"/>
              </a:ext>
            </a:extLst>
          </p:cNvPr>
          <p:cNvSpPr>
            <a:spLocks noGrp="1" noChangeArrowheads="1"/>
          </p:cNvSpPr>
          <p:nvPr>
            <p:ph type="sldNum" sz="quarter" idx="4"/>
          </p:nvPr>
        </p:nvSpPr>
        <p:spPr bwMode="auto">
          <a:xfrm>
            <a:off x="6553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defRPr>
            </a:lvl1pPr>
          </a:lstStyle>
          <a:p>
            <a:pPr>
              <a:defRPr/>
            </a:pPr>
            <a:fld id="{EB99F0A6-0AE0-4B4F-B2D5-FC3E27E2C059}" type="slidenum">
              <a:rPr lang="en-US" altLang="zh-TW"/>
              <a:pPr>
                <a:defRPr/>
              </a:pPr>
              <a:t>‹#›</a:t>
            </a:fld>
            <a:endParaRPr lang="en-US" altLang="zh-TW"/>
          </a:p>
        </p:txBody>
      </p:sp>
    </p:spTree>
  </p:cSld>
  <p:clrMap bg1="lt1" tx1="dk1" bg2="lt2" tx2="dk2" accent1="accent1" accent2="accent2" accent3="accent3" accent4="accent4" accent5="accent5" accent6="accent6" hlink="hlink" folHlink="folHlink"/>
  <p:sldLayoutIdLst>
    <p:sldLayoutId id="2147483889"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Lst>
  <p:transition/>
  <p:hf hdr="0" ftr="0" dt="0"/>
  <p:txStyles>
    <p:titleStyle>
      <a:lvl1pPr algn="l" rtl="0" eaLnBrk="0" fontAlgn="base" hangingPunct="0">
        <a:lnSpc>
          <a:spcPct val="85000"/>
        </a:lnSpc>
        <a:spcBef>
          <a:spcPct val="0"/>
        </a:spcBef>
        <a:spcAft>
          <a:spcPct val="0"/>
        </a:spcAft>
        <a:defRPr kumimoji="1" sz="3200" b="1">
          <a:solidFill>
            <a:schemeClr val="bg1"/>
          </a:solidFill>
          <a:latin typeface="+mj-lt"/>
          <a:ea typeface="+mj-ea"/>
          <a:cs typeface="+mj-cs"/>
        </a:defRPr>
      </a:lvl1pPr>
      <a:lvl2pPr algn="l" rtl="0" eaLnBrk="0" fontAlgn="base" hangingPunct="0">
        <a:lnSpc>
          <a:spcPct val="85000"/>
        </a:lnSpc>
        <a:spcBef>
          <a:spcPct val="0"/>
        </a:spcBef>
        <a:spcAft>
          <a:spcPct val="0"/>
        </a:spcAft>
        <a:defRPr kumimoji="1" sz="3200" b="1">
          <a:solidFill>
            <a:schemeClr val="bg1"/>
          </a:solidFill>
          <a:latin typeface="Arial" charset="0"/>
          <a:ea typeface="新細明體" pitchFamily="18" charset="-120"/>
        </a:defRPr>
      </a:lvl2pPr>
      <a:lvl3pPr algn="l" rtl="0" eaLnBrk="0" fontAlgn="base" hangingPunct="0">
        <a:lnSpc>
          <a:spcPct val="85000"/>
        </a:lnSpc>
        <a:spcBef>
          <a:spcPct val="0"/>
        </a:spcBef>
        <a:spcAft>
          <a:spcPct val="0"/>
        </a:spcAft>
        <a:defRPr kumimoji="1" sz="3200" b="1">
          <a:solidFill>
            <a:schemeClr val="bg1"/>
          </a:solidFill>
          <a:latin typeface="Arial" charset="0"/>
          <a:ea typeface="新細明體" pitchFamily="18" charset="-120"/>
        </a:defRPr>
      </a:lvl3pPr>
      <a:lvl4pPr algn="l" rtl="0" eaLnBrk="0" fontAlgn="base" hangingPunct="0">
        <a:lnSpc>
          <a:spcPct val="85000"/>
        </a:lnSpc>
        <a:spcBef>
          <a:spcPct val="0"/>
        </a:spcBef>
        <a:spcAft>
          <a:spcPct val="0"/>
        </a:spcAft>
        <a:defRPr kumimoji="1" sz="3200" b="1">
          <a:solidFill>
            <a:schemeClr val="bg1"/>
          </a:solidFill>
          <a:latin typeface="Arial" charset="0"/>
          <a:ea typeface="新細明體" pitchFamily="18" charset="-120"/>
        </a:defRPr>
      </a:lvl4pPr>
      <a:lvl5pPr algn="l" rtl="0" eaLnBrk="0" fontAlgn="base" hangingPunct="0">
        <a:lnSpc>
          <a:spcPct val="85000"/>
        </a:lnSpc>
        <a:spcBef>
          <a:spcPct val="0"/>
        </a:spcBef>
        <a:spcAft>
          <a:spcPct val="0"/>
        </a:spcAft>
        <a:defRPr kumimoji="1" sz="3200" b="1">
          <a:solidFill>
            <a:schemeClr val="bg1"/>
          </a:solidFill>
          <a:latin typeface="Arial" charset="0"/>
          <a:ea typeface="新細明體" pitchFamily="18" charset="-120"/>
        </a:defRPr>
      </a:lvl5pPr>
      <a:lvl6pPr marL="457200" algn="l" rtl="0" fontAlgn="base">
        <a:lnSpc>
          <a:spcPct val="85000"/>
        </a:lnSpc>
        <a:spcBef>
          <a:spcPct val="0"/>
        </a:spcBef>
        <a:spcAft>
          <a:spcPct val="0"/>
        </a:spcAft>
        <a:defRPr kumimoji="1" sz="3200" b="1">
          <a:solidFill>
            <a:schemeClr val="bg1"/>
          </a:solidFill>
          <a:latin typeface="Arial" charset="0"/>
          <a:ea typeface="新細明體" pitchFamily="18" charset="-120"/>
        </a:defRPr>
      </a:lvl6pPr>
      <a:lvl7pPr marL="914400" algn="l" rtl="0" fontAlgn="base">
        <a:lnSpc>
          <a:spcPct val="85000"/>
        </a:lnSpc>
        <a:spcBef>
          <a:spcPct val="0"/>
        </a:spcBef>
        <a:spcAft>
          <a:spcPct val="0"/>
        </a:spcAft>
        <a:defRPr kumimoji="1" sz="3200" b="1">
          <a:solidFill>
            <a:schemeClr val="bg1"/>
          </a:solidFill>
          <a:latin typeface="Arial" charset="0"/>
          <a:ea typeface="新細明體" pitchFamily="18" charset="-120"/>
        </a:defRPr>
      </a:lvl7pPr>
      <a:lvl8pPr marL="1371600" algn="l" rtl="0" fontAlgn="base">
        <a:lnSpc>
          <a:spcPct val="85000"/>
        </a:lnSpc>
        <a:spcBef>
          <a:spcPct val="0"/>
        </a:spcBef>
        <a:spcAft>
          <a:spcPct val="0"/>
        </a:spcAft>
        <a:defRPr kumimoji="1" sz="3200" b="1">
          <a:solidFill>
            <a:schemeClr val="bg1"/>
          </a:solidFill>
          <a:latin typeface="Arial" charset="0"/>
          <a:ea typeface="新細明體" pitchFamily="18" charset="-120"/>
        </a:defRPr>
      </a:lvl8pPr>
      <a:lvl9pPr marL="1828800" algn="l" rtl="0" fontAlgn="base">
        <a:lnSpc>
          <a:spcPct val="85000"/>
        </a:lnSpc>
        <a:spcBef>
          <a:spcPct val="0"/>
        </a:spcBef>
        <a:spcAft>
          <a:spcPct val="0"/>
        </a:spcAft>
        <a:defRPr kumimoji="1" sz="3200" b="1">
          <a:solidFill>
            <a:schemeClr val="bg1"/>
          </a:solidFill>
          <a:latin typeface="Arial" charset="0"/>
          <a:ea typeface="新細明體" pitchFamily="18" charset="-120"/>
        </a:defRPr>
      </a:lvl9pPr>
    </p:titleStyle>
    <p:bodyStyle>
      <a:lvl1pPr marL="400050" indent="-400050" algn="l" defTabSz="687388" rtl="0" eaLnBrk="0" fontAlgn="base" hangingPunct="0">
        <a:spcBef>
          <a:spcPct val="0"/>
        </a:spcBef>
        <a:spcAft>
          <a:spcPct val="50000"/>
        </a:spcAft>
        <a:buClr>
          <a:srgbClr val="273C82"/>
        </a:buClr>
        <a:buSzPct val="100000"/>
        <a:buFont typeface="Wingdings" pitchFamily="2" charset="2"/>
        <a:buChar char="Ø"/>
        <a:defRPr kumimoji="1" sz="2800" b="1">
          <a:solidFill>
            <a:srgbClr val="0000FF"/>
          </a:solidFill>
          <a:latin typeface="+mn-lt"/>
          <a:ea typeface="+mn-ea"/>
          <a:cs typeface="+mn-cs"/>
        </a:defRPr>
      </a:lvl1pPr>
      <a:lvl2pPr marL="785813" indent="-271463" algn="l" defTabSz="687388" rtl="0" eaLnBrk="0" fontAlgn="base" hangingPunct="0">
        <a:spcBef>
          <a:spcPct val="0"/>
        </a:spcBef>
        <a:spcAft>
          <a:spcPct val="50000"/>
        </a:spcAft>
        <a:buClr>
          <a:srgbClr val="273C82"/>
        </a:buClr>
        <a:buSzPct val="75000"/>
        <a:buFont typeface="Wingdings" pitchFamily="2" charset="2"/>
        <a:buChar char="n"/>
        <a:defRPr kumimoji="1" sz="2400" b="1">
          <a:solidFill>
            <a:srgbClr val="FF6600"/>
          </a:solidFill>
          <a:latin typeface="+mn-lt"/>
          <a:ea typeface="+mn-ea"/>
        </a:defRPr>
      </a:lvl2pPr>
      <a:lvl3pPr marL="1171575" indent="-271463" algn="l" defTabSz="687388" rtl="0" eaLnBrk="0" fontAlgn="base" hangingPunct="0">
        <a:spcBef>
          <a:spcPct val="0"/>
        </a:spcBef>
        <a:spcAft>
          <a:spcPct val="50000"/>
        </a:spcAft>
        <a:buClr>
          <a:srgbClr val="273C82"/>
        </a:buClr>
        <a:buSzPct val="125000"/>
        <a:buFont typeface="Wingdings" pitchFamily="2" charset="2"/>
        <a:buChar char="w"/>
        <a:defRPr kumimoji="1" sz="2000" b="1">
          <a:solidFill>
            <a:schemeClr val="tx1"/>
          </a:solidFill>
          <a:latin typeface="+mn-lt"/>
          <a:ea typeface="+mn-ea"/>
        </a:defRPr>
      </a:lvl3pPr>
      <a:lvl4pPr marL="1557338" indent="-271463" algn="l" defTabSz="687388" rtl="0" eaLnBrk="0" fontAlgn="base" hangingPunct="0">
        <a:spcBef>
          <a:spcPct val="0"/>
        </a:spcBef>
        <a:spcAft>
          <a:spcPct val="50000"/>
        </a:spcAft>
        <a:buClr>
          <a:srgbClr val="273C82"/>
        </a:buClr>
        <a:buSzPct val="75000"/>
        <a:buFont typeface="Wingdings" pitchFamily="2" charset="2"/>
        <a:buChar char="l"/>
        <a:defRPr kumimoji="1" sz="2000" b="1">
          <a:solidFill>
            <a:schemeClr val="tx1"/>
          </a:solidFill>
          <a:latin typeface="+mn-lt"/>
          <a:ea typeface="+mn-ea"/>
        </a:defRPr>
      </a:lvl4pPr>
      <a:lvl5pPr marL="2019300" indent="-271463" algn="l" defTabSz="687388" rtl="0" eaLnBrk="0" fontAlgn="base" hangingPunct="0">
        <a:spcBef>
          <a:spcPct val="0"/>
        </a:spcBef>
        <a:spcAft>
          <a:spcPct val="50000"/>
        </a:spcAft>
        <a:buClr>
          <a:srgbClr val="37368D"/>
        </a:buClr>
        <a:buSzPct val="100000"/>
        <a:buChar char="§"/>
        <a:defRPr kumimoji="1" sz="1400" b="1">
          <a:solidFill>
            <a:schemeClr val="tx1"/>
          </a:solidFill>
          <a:latin typeface="+mn-lt"/>
          <a:ea typeface="+mn-ea"/>
        </a:defRPr>
      </a:lvl5pPr>
      <a:lvl6pPr marL="2476500" indent="-271463" algn="l" defTabSz="687388" rtl="0" fontAlgn="base">
        <a:spcBef>
          <a:spcPct val="0"/>
        </a:spcBef>
        <a:spcAft>
          <a:spcPct val="50000"/>
        </a:spcAft>
        <a:buClr>
          <a:srgbClr val="37368D"/>
        </a:buClr>
        <a:buSzPct val="100000"/>
        <a:buChar char="§"/>
        <a:defRPr kumimoji="1" sz="1400" b="1">
          <a:solidFill>
            <a:schemeClr val="tx1"/>
          </a:solidFill>
          <a:latin typeface="+mn-lt"/>
          <a:ea typeface="+mn-ea"/>
        </a:defRPr>
      </a:lvl6pPr>
      <a:lvl7pPr marL="2933700" indent="-271463" algn="l" defTabSz="687388" rtl="0" fontAlgn="base">
        <a:spcBef>
          <a:spcPct val="0"/>
        </a:spcBef>
        <a:spcAft>
          <a:spcPct val="50000"/>
        </a:spcAft>
        <a:buClr>
          <a:srgbClr val="37368D"/>
        </a:buClr>
        <a:buSzPct val="100000"/>
        <a:buChar char="§"/>
        <a:defRPr kumimoji="1" sz="1400" b="1">
          <a:solidFill>
            <a:schemeClr val="tx1"/>
          </a:solidFill>
          <a:latin typeface="+mn-lt"/>
          <a:ea typeface="+mn-ea"/>
        </a:defRPr>
      </a:lvl7pPr>
      <a:lvl8pPr marL="3390900" indent="-271463" algn="l" defTabSz="687388" rtl="0" fontAlgn="base">
        <a:spcBef>
          <a:spcPct val="0"/>
        </a:spcBef>
        <a:spcAft>
          <a:spcPct val="50000"/>
        </a:spcAft>
        <a:buClr>
          <a:srgbClr val="37368D"/>
        </a:buClr>
        <a:buSzPct val="100000"/>
        <a:buChar char="§"/>
        <a:defRPr kumimoji="1" sz="1400" b="1">
          <a:solidFill>
            <a:schemeClr val="tx1"/>
          </a:solidFill>
          <a:latin typeface="+mn-lt"/>
          <a:ea typeface="+mn-ea"/>
        </a:defRPr>
      </a:lvl8pPr>
      <a:lvl9pPr marL="3848100" indent="-271463" algn="l" defTabSz="687388" rtl="0" fontAlgn="base">
        <a:spcBef>
          <a:spcPct val="0"/>
        </a:spcBef>
        <a:spcAft>
          <a:spcPct val="50000"/>
        </a:spcAft>
        <a:buClr>
          <a:srgbClr val="37368D"/>
        </a:buClr>
        <a:buSzPct val="100000"/>
        <a:buChar char="§"/>
        <a:defRPr kumimoji="1" sz="1400" b="1">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Lst>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新細明體" pitchFamily="18" charset="-120"/>
        </a:defRPr>
      </a:lvl2pPr>
      <a:lvl3pPr algn="ctr" rtl="0" eaLnBrk="0" fontAlgn="base" hangingPunct="0">
        <a:spcBef>
          <a:spcPct val="0"/>
        </a:spcBef>
        <a:spcAft>
          <a:spcPct val="0"/>
        </a:spcAft>
        <a:defRPr kumimoji="1" sz="4400">
          <a:solidFill>
            <a:schemeClr val="tx2"/>
          </a:solidFill>
          <a:latin typeface="Arial" charset="0"/>
          <a:ea typeface="新細明體" pitchFamily="18" charset="-120"/>
        </a:defRPr>
      </a:lvl3pPr>
      <a:lvl4pPr algn="ctr" rtl="0" eaLnBrk="0" fontAlgn="base" hangingPunct="0">
        <a:spcBef>
          <a:spcPct val="0"/>
        </a:spcBef>
        <a:spcAft>
          <a:spcPct val="0"/>
        </a:spcAft>
        <a:defRPr kumimoji="1" sz="4400">
          <a:solidFill>
            <a:schemeClr val="tx2"/>
          </a:solidFill>
          <a:latin typeface="Arial" charset="0"/>
          <a:ea typeface="新細明體" pitchFamily="18" charset="-120"/>
        </a:defRPr>
      </a:lvl4pPr>
      <a:lvl5pPr algn="ctr" rtl="0" eaLnBrk="0" fontAlgn="base" hangingPunct="0">
        <a:spcBef>
          <a:spcPct val="0"/>
        </a:spcBef>
        <a:spcAft>
          <a:spcPct val="0"/>
        </a:spcAft>
        <a:defRPr kumimoji="1" sz="4400">
          <a:solidFill>
            <a:schemeClr val="tx2"/>
          </a:solidFill>
          <a:latin typeface="Arial" charset="0"/>
          <a:ea typeface="新細明體" pitchFamily="18" charset="-120"/>
        </a:defRPr>
      </a:lvl5pPr>
      <a:lvl6pPr marL="457200" algn="ctr" rtl="0" fontAlgn="base">
        <a:spcBef>
          <a:spcPct val="0"/>
        </a:spcBef>
        <a:spcAft>
          <a:spcPct val="0"/>
        </a:spcAft>
        <a:defRPr kumimoji="1" sz="4400">
          <a:solidFill>
            <a:schemeClr val="tx2"/>
          </a:solidFill>
          <a:latin typeface="Arial" charset="0"/>
          <a:ea typeface="新細明體" pitchFamily="18" charset="-120"/>
        </a:defRPr>
      </a:lvl6pPr>
      <a:lvl7pPr marL="914400" algn="ctr" rtl="0" fontAlgn="base">
        <a:spcBef>
          <a:spcPct val="0"/>
        </a:spcBef>
        <a:spcAft>
          <a:spcPct val="0"/>
        </a:spcAft>
        <a:defRPr kumimoji="1" sz="4400">
          <a:solidFill>
            <a:schemeClr val="tx2"/>
          </a:solidFill>
          <a:latin typeface="Arial" charset="0"/>
          <a:ea typeface="新細明體" pitchFamily="18" charset="-120"/>
        </a:defRPr>
      </a:lvl7pPr>
      <a:lvl8pPr marL="1371600" algn="ctr" rtl="0" fontAlgn="base">
        <a:spcBef>
          <a:spcPct val="0"/>
        </a:spcBef>
        <a:spcAft>
          <a:spcPct val="0"/>
        </a:spcAft>
        <a:defRPr kumimoji="1" sz="4400">
          <a:solidFill>
            <a:schemeClr val="tx2"/>
          </a:solidFill>
          <a:latin typeface="Arial" charset="0"/>
          <a:ea typeface="新細明體" pitchFamily="18" charset="-120"/>
        </a:defRPr>
      </a:lvl8pPr>
      <a:lvl9pPr marL="1828800" algn="ctr" rtl="0" fontAlgn="base">
        <a:spcBef>
          <a:spcPct val="0"/>
        </a:spcBef>
        <a:spcAft>
          <a:spcPct val="0"/>
        </a:spcAft>
        <a:defRPr kumimoji="1" sz="4400">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teddy-chen-tw.blogspot.com/2014/08/kanban.ht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youtube.com/watch?v=X936HZQA7uU&amp;t=274s"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hyperlink" Target="https://www.youtube.com/watch?v=m1K0o5OqvHQ"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投影片編號版面配置區 5">
            <a:extLst>
              <a:ext uri="{FF2B5EF4-FFF2-40B4-BE49-F238E27FC236}">
                <a16:creationId xmlns:a16="http://schemas.microsoft.com/office/drawing/2014/main" id="{FCA3D311-8283-DA93-36AA-65DFA7783745}"/>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6A7DC088-EC08-1041-9517-E0129A8195D3}" type="slidenum">
              <a:rPr lang="en-US" altLang="zh-TW" smtClean="0">
                <a:solidFill>
                  <a:schemeClr val="tx1"/>
                </a:solidFill>
              </a:rPr>
              <a:pPr/>
              <a:t>10</a:t>
            </a:fld>
            <a:endParaRPr lang="en-US" altLang="zh-TW">
              <a:solidFill>
                <a:schemeClr val="tx1"/>
              </a:solidFill>
            </a:endParaRPr>
          </a:p>
        </p:txBody>
      </p:sp>
      <p:sp>
        <p:nvSpPr>
          <p:cNvPr id="13315" name="Rectangle 2">
            <a:extLst>
              <a:ext uri="{FF2B5EF4-FFF2-40B4-BE49-F238E27FC236}">
                <a16:creationId xmlns:a16="http://schemas.microsoft.com/office/drawing/2014/main" id="{AE6FE228-8041-7A85-8FDA-2FDD29DBF850}"/>
              </a:ext>
            </a:extLst>
          </p:cNvPr>
          <p:cNvSpPr>
            <a:spLocks noGrp="1" noChangeArrowheads="1"/>
          </p:cNvSpPr>
          <p:nvPr>
            <p:ph type="title"/>
          </p:nvPr>
        </p:nvSpPr>
        <p:spPr/>
        <p:txBody>
          <a:bodyPr/>
          <a:lstStyle/>
          <a:p>
            <a:pPr eaLnBrk="1" hangingPunct="1"/>
            <a:r>
              <a:rPr lang="zh-TW" altLang="en-US"/>
              <a:t>不同觀念的規劃方式</a:t>
            </a:r>
          </a:p>
        </p:txBody>
      </p:sp>
      <p:sp>
        <p:nvSpPr>
          <p:cNvPr id="13316" name="Rectangle 3">
            <a:extLst>
              <a:ext uri="{FF2B5EF4-FFF2-40B4-BE49-F238E27FC236}">
                <a16:creationId xmlns:a16="http://schemas.microsoft.com/office/drawing/2014/main" id="{911201EF-AADA-C623-6B01-974147F0A802}"/>
              </a:ext>
            </a:extLst>
          </p:cNvPr>
          <p:cNvSpPr>
            <a:spLocks noGrp="1" noChangeArrowheads="1"/>
          </p:cNvSpPr>
          <p:nvPr>
            <p:ph type="body" idx="1"/>
          </p:nvPr>
        </p:nvSpPr>
        <p:spPr>
          <a:xfrm>
            <a:off x="492125" y="977901"/>
            <a:ext cx="7924800" cy="3027164"/>
          </a:xfrm>
        </p:spPr>
        <p:txBody>
          <a:bodyPr/>
          <a:lstStyle/>
          <a:p>
            <a:pPr eaLnBrk="1" hangingPunct="1"/>
            <a:r>
              <a:rPr lang="zh-TW" altLang="en-US" dirty="0"/>
              <a:t>以</a:t>
            </a:r>
            <a:r>
              <a:rPr lang="zh-TW" altLang="en-US" dirty="0">
                <a:highlight>
                  <a:srgbClr val="FFFF00"/>
                </a:highlight>
              </a:rPr>
              <a:t>物料需求規劃</a:t>
            </a:r>
            <a:r>
              <a:rPr lang="en-US" altLang="zh-TW" dirty="0"/>
              <a:t>(Material Requirement Planning; MRP)</a:t>
            </a:r>
            <a:r>
              <a:rPr lang="zh-TW" altLang="en-US" dirty="0"/>
              <a:t>的展開方式推算各相依需求</a:t>
            </a:r>
            <a:r>
              <a:rPr lang="en-US" altLang="zh-TW" dirty="0"/>
              <a:t>(Dependent requirement)</a:t>
            </a:r>
          </a:p>
          <a:p>
            <a:pPr eaLnBrk="1" hangingPunct="1"/>
            <a:r>
              <a:rPr lang="zh-TW" altLang="en-US" dirty="0"/>
              <a:t>或是以</a:t>
            </a:r>
            <a:r>
              <a:rPr lang="en-US" altLang="zh-TW" dirty="0">
                <a:highlight>
                  <a:srgbClr val="FFFF00"/>
                </a:highlight>
              </a:rPr>
              <a:t>Kanban</a:t>
            </a:r>
            <a:r>
              <a:rPr lang="zh-TW" altLang="en-US" dirty="0">
                <a:highlight>
                  <a:srgbClr val="FFFF00"/>
                </a:highlight>
              </a:rPr>
              <a:t>卡的自我協調控制</a:t>
            </a:r>
            <a:r>
              <a:rPr lang="zh-TW" altLang="en-US" dirty="0"/>
              <a:t>方式進行物料的領用與控制等等 </a:t>
            </a:r>
          </a:p>
        </p:txBody>
      </p:sp>
      <p:sp>
        <p:nvSpPr>
          <p:cNvPr id="3" name="文字方塊 2">
            <a:extLst>
              <a:ext uri="{FF2B5EF4-FFF2-40B4-BE49-F238E27FC236}">
                <a16:creationId xmlns:a16="http://schemas.microsoft.com/office/drawing/2014/main" id="{5B81163D-2918-B6CD-36F4-D1B3F6FBD0C7}"/>
              </a:ext>
            </a:extLst>
          </p:cNvPr>
          <p:cNvSpPr txBox="1"/>
          <p:nvPr/>
        </p:nvSpPr>
        <p:spPr>
          <a:xfrm>
            <a:off x="755576" y="4941168"/>
            <a:ext cx="4583574" cy="1200329"/>
          </a:xfrm>
          <a:prstGeom prst="rect">
            <a:avLst/>
          </a:prstGeom>
          <a:noFill/>
        </p:spPr>
        <p:txBody>
          <a:bodyPr wrap="square">
            <a:spAutoFit/>
          </a:bodyPr>
          <a:lstStyle/>
          <a:p>
            <a:pPr eaLnBrk="1" hangingPunct="1">
              <a:defRPr/>
            </a:pPr>
            <a:r>
              <a:rPr lang="en-US" altLang="zh-TW" dirty="0">
                <a:hlinkClick r:id="rId2"/>
              </a:rPr>
              <a:t>http://teddy-chen-tw.blogspot.com/2014/08/kanban.html</a:t>
            </a:r>
            <a:endParaRPr lang="en-US" altLang="zh-TW" dirty="0"/>
          </a:p>
          <a:p>
            <a:pPr eaLnBrk="1" hangingPunct="1">
              <a:defRPr/>
            </a:pPr>
            <a:r>
              <a:rPr lang="en-US" altLang="zh-TW" dirty="0"/>
              <a:t>https://</a:t>
            </a:r>
            <a:r>
              <a:rPr lang="en-US" altLang="zh-TW" dirty="0" err="1"/>
              <a:t>www.youtube.com</a:t>
            </a:r>
            <a:r>
              <a:rPr lang="en-US" altLang="zh-TW" dirty="0"/>
              <a:t>/</a:t>
            </a:r>
            <a:r>
              <a:rPr lang="en-US" altLang="zh-TW" dirty="0" err="1"/>
              <a:t>watch?v</a:t>
            </a:r>
            <a:r>
              <a:rPr lang="en-US" altLang="zh-TW" dirty="0"/>
              <a:t>=</a:t>
            </a:r>
            <a:r>
              <a:rPr lang="en-US" altLang="zh-TW" dirty="0" err="1"/>
              <a:t>FQXYVfVlUuo</a:t>
            </a:r>
            <a:endParaRPr lang="en-US" altLang="zh-TW" dirty="0"/>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投影片編號版面配置區 5">
            <a:extLst>
              <a:ext uri="{FF2B5EF4-FFF2-40B4-BE49-F238E27FC236}">
                <a16:creationId xmlns:a16="http://schemas.microsoft.com/office/drawing/2014/main" id="{FE285E2E-41CB-2991-FF62-6BFF57A81F52}"/>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CB593B9F-858C-2848-A48C-5974B0E6644F}" type="slidenum">
              <a:rPr lang="en-US" altLang="zh-TW" smtClean="0">
                <a:solidFill>
                  <a:schemeClr val="tx1"/>
                </a:solidFill>
              </a:rPr>
              <a:pPr/>
              <a:t>11</a:t>
            </a:fld>
            <a:endParaRPr lang="en-US" altLang="zh-TW">
              <a:solidFill>
                <a:schemeClr val="tx1"/>
              </a:solidFill>
            </a:endParaRPr>
          </a:p>
        </p:txBody>
      </p:sp>
      <p:sp>
        <p:nvSpPr>
          <p:cNvPr id="14339" name="Rectangle 2">
            <a:extLst>
              <a:ext uri="{FF2B5EF4-FFF2-40B4-BE49-F238E27FC236}">
                <a16:creationId xmlns:a16="http://schemas.microsoft.com/office/drawing/2014/main" id="{50B0CFC5-9727-9046-DFBD-4FBDE04EA350}"/>
              </a:ext>
            </a:extLst>
          </p:cNvPr>
          <p:cNvSpPr>
            <a:spLocks noGrp="1" noChangeArrowheads="1"/>
          </p:cNvSpPr>
          <p:nvPr>
            <p:ph type="title"/>
          </p:nvPr>
        </p:nvSpPr>
        <p:spPr/>
        <p:txBody>
          <a:bodyPr/>
          <a:lstStyle/>
          <a:p>
            <a:pPr eaLnBrk="1" hangingPunct="1"/>
            <a:r>
              <a:rPr lang="zh-TW" altLang="en-US" dirty="0"/>
              <a:t>不同</a:t>
            </a:r>
            <a:r>
              <a:rPr lang="zh-TW" altLang="en-US" dirty="0">
                <a:solidFill>
                  <a:srgbClr val="FF2F92"/>
                </a:solidFill>
              </a:rPr>
              <a:t>形態</a:t>
            </a:r>
            <a:r>
              <a:rPr lang="zh-TW" altLang="en-US" dirty="0"/>
              <a:t>的生產方式</a:t>
            </a:r>
          </a:p>
        </p:txBody>
      </p:sp>
      <p:sp>
        <p:nvSpPr>
          <p:cNvPr id="14340" name="Rectangle 3">
            <a:extLst>
              <a:ext uri="{FF2B5EF4-FFF2-40B4-BE49-F238E27FC236}">
                <a16:creationId xmlns:a16="http://schemas.microsoft.com/office/drawing/2014/main" id="{F2F905AA-685E-7C14-1456-F05BD64E9FD7}"/>
              </a:ext>
            </a:extLst>
          </p:cNvPr>
          <p:cNvSpPr>
            <a:spLocks noGrp="1" noChangeArrowheads="1"/>
          </p:cNvSpPr>
          <p:nvPr>
            <p:ph type="body" idx="1"/>
          </p:nvPr>
        </p:nvSpPr>
        <p:spPr>
          <a:xfrm>
            <a:off x="492125" y="977900"/>
            <a:ext cx="7924800" cy="5330825"/>
          </a:xfrm>
        </p:spPr>
        <p:txBody>
          <a:bodyPr/>
          <a:lstStyle/>
          <a:p>
            <a:pPr eaLnBrk="1" hangingPunct="1"/>
            <a:r>
              <a:rPr lang="zh-TW" altLang="en-US" dirty="0"/>
              <a:t>接單生產</a:t>
            </a:r>
            <a:r>
              <a:rPr lang="en-US" altLang="zh-TW" dirty="0"/>
              <a:t>(Make to order)</a:t>
            </a:r>
            <a:r>
              <a:rPr lang="zh-TW" altLang="en-US" dirty="0"/>
              <a:t>、</a:t>
            </a:r>
          </a:p>
          <a:p>
            <a:pPr eaLnBrk="1" hangingPunct="1"/>
            <a:r>
              <a:rPr lang="zh-TW" altLang="en-US" dirty="0"/>
              <a:t>存貨生產</a:t>
            </a:r>
            <a:r>
              <a:rPr lang="en-US" altLang="zh-TW" dirty="0"/>
              <a:t>(Make to stock)</a:t>
            </a:r>
            <a:r>
              <a:rPr lang="zh-TW" altLang="en-US" dirty="0"/>
              <a:t>、</a:t>
            </a:r>
          </a:p>
          <a:p>
            <a:pPr eaLnBrk="1" hangingPunct="1"/>
            <a:r>
              <a:rPr lang="zh-TW" altLang="en-US" dirty="0"/>
              <a:t>大量生產</a:t>
            </a:r>
            <a:r>
              <a:rPr lang="en-US" altLang="zh-TW" dirty="0"/>
              <a:t>/</a:t>
            </a:r>
            <a:r>
              <a:rPr lang="zh-TW" altLang="en-US" dirty="0"/>
              <a:t>重複性生產</a:t>
            </a:r>
            <a:r>
              <a:rPr lang="en-US" altLang="zh-TW" dirty="0"/>
              <a:t>(Repetitive manufacturing)</a:t>
            </a:r>
            <a:r>
              <a:rPr lang="zh-TW" altLang="en-US" dirty="0"/>
              <a:t>、</a:t>
            </a:r>
          </a:p>
          <a:p>
            <a:pPr eaLnBrk="1" hangingPunct="1"/>
            <a:r>
              <a:rPr lang="zh-TW" altLang="en-US" dirty="0"/>
              <a:t>流程製造</a:t>
            </a:r>
            <a:r>
              <a:rPr lang="en-US" altLang="zh-TW" dirty="0"/>
              <a:t>(Process manufacturing)</a:t>
            </a:r>
            <a:r>
              <a:rPr lang="zh-TW" altLang="en-US" dirty="0"/>
              <a:t>等等，</a:t>
            </a:r>
          </a:p>
          <a:p>
            <a:pPr eaLnBrk="1" hangingPunct="1"/>
            <a:r>
              <a:rPr lang="zh-TW" altLang="en-US" dirty="0"/>
              <a:t>對品項之規劃策略與生產之驅動時點因方式不同而有所差異 </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投影片編號版面配置區 5">
            <a:extLst>
              <a:ext uri="{FF2B5EF4-FFF2-40B4-BE49-F238E27FC236}">
                <a16:creationId xmlns:a16="http://schemas.microsoft.com/office/drawing/2014/main" id="{EF545234-7B79-D110-5904-4F0B52AC5896}"/>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0BC23BF2-21CF-7F48-897B-91DBB8291096}" type="slidenum">
              <a:rPr lang="en-US" altLang="zh-TW" smtClean="0">
                <a:solidFill>
                  <a:schemeClr val="tx1"/>
                </a:solidFill>
              </a:rPr>
              <a:pPr/>
              <a:t>12</a:t>
            </a:fld>
            <a:endParaRPr lang="en-US" altLang="zh-TW">
              <a:solidFill>
                <a:schemeClr val="tx1"/>
              </a:solidFill>
            </a:endParaRPr>
          </a:p>
        </p:txBody>
      </p:sp>
      <p:sp>
        <p:nvSpPr>
          <p:cNvPr id="15363" name="Rectangle 2">
            <a:extLst>
              <a:ext uri="{FF2B5EF4-FFF2-40B4-BE49-F238E27FC236}">
                <a16:creationId xmlns:a16="http://schemas.microsoft.com/office/drawing/2014/main" id="{113E2C64-ABF0-9D97-4E81-EE8A1FFBE51D}"/>
              </a:ext>
            </a:extLst>
          </p:cNvPr>
          <p:cNvSpPr>
            <a:spLocks noGrp="1" noChangeArrowheads="1"/>
          </p:cNvSpPr>
          <p:nvPr>
            <p:ph type="title"/>
          </p:nvPr>
        </p:nvSpPr>
        <p:spPr/>
        <p:txBody>
          <a:bodyPr/>
          <a:lstStyle/>
          <a:p>
            <a:pPr eaLnBrk="1" hangingPunct="1"/>
            <a:r>
              <a:rPr lang="zh-TW" altLang="en-US" dirty="0"/>
              <a:t>不同</a:t>
            </a:r>
            <a:r>
              <a:rPr lang="zh-TW" altLang="en-US" dirty="0">
                <a:solidFill>
                  <a:srgbClr val="FF2F92"/>
                </a:solidFill>
              </a:rPr>
              <a:t>規劃時間幅度</a:t>
            </a:r>
          </a:p>
        </p:txBody>
      </p:sp>
      <p:sp>
        <p:nvSpPr>
          <p:cNvPr id="15364" name="Rectangle 3">
            <a:extLst>
              <a:ext uri="{FF2B5EF4-FFF2-40B4-BE49-F238E27FC236}">
                <a16:creationId xmlns:a16="http://schemas.microsoft.com/office/drawing/2014/main" id="{6083A24F-8B1D-6F84-EB45-6E71EFAE93A2}"/>
              </a:ext>
            </a:extLst>
          </p:cNvPr>
          <p:cNvSpPr>
            <a:spLocks noGrp="1" noChangeArrowheads="1"/>
          </p:cNvSpPr>
          <p:nvPr>
            <p:ph type="body" idx="1"/>
          </p:nvPr>
        </p:nvSpPr>
        <p:spPr>
          <a:xfrm>
            <a:off x="323850" y="620713"/>
            <a:ext cx="7924800" cy="4238625"/>
          </a:xfrm>
        </p:spPr>
        <p:txBody>
          <a:bodyPr/>
          <a:lstStyle/>
          <a:p>
            <a:pPr eaLnBrk="1" hangingPunct="1">
              <a:lnSpc>
                <a:spcPct val="90000"/>
              </a:lnSpc>
            </a:pPr>
            <a:r>
              <a:rPr lang="zh-TW" altLang="en-US" dirty="0"/>
              <a:t>從中長期之</a:t>
            </a:r>
          </a:p>
          <a:p>
            <a:pPr lvl="1" eaLnBrk="1" hangingPunct="1">
              <a:lnSpc>
                <a:spcPct val="90000"/>
              </a:lnSpc>
            </a:pPr>
            <a:r>
              <a:rPr lang="zh-TW" altLang="en-US" dirty="0"/>
              <a:t>銷售與作業規劃</a:t>
            </a:r>
            <a:r>
              <a:rPr lang="en-US" altLang="zh-TW" dirty="0"/>
              <a:t>(Sales and Operation Planning)</a:t>
            </a:r>
            <a:r>
              <a:rPr lang="zh-TW" altLang="en-US" dirty="0"/>
              <a:t>、</a:t>
            </a:r>
          </a:p>
          <a:p>
            <a:pPr lvl="1" eaLnBrk="1" hangingPunct="1">
              <a:lnSpc>
                <a:spcPct val="90000"/>
              </a:lnSpc>
            </a:pPr>
            <a:r>
              <a:rPr lang="zh-TW" altLang="en-US" dirty="0"/>
              <a:t>需求管理</a:t>
            </a:r>
            <a:r>
              <a:rPr lang="en-US" altLang="zh-TW" dirty="0"/>
              <a:t>(Demand management)</a:t>
            </a:r>
            <a:r>
              <a:rPr lang="zh-TW" altLang="en-US" dirty="0"/>
              <a:t>、</a:t>
            </a:r>
          </a:p>
          <a:p>
            <a:pPr lvl="1" eaLnBrk="1" hangingPunct="1">
              <a:lnSpc>
                <a:spcPct val="90000"/>
              </a:lnSpc>
            </a:pPr>
            <a:r>
              <a:rPr lang="zh-TW" altLang="en-US" dirty="0"/>
              <a:t>主生產排程</a:t>
            </a:r>
            <a:r>
              <a:rPr lang="en-US" altLang="zh-TW" dirty="0"/>
              <a:t>(Master Production Scheduling)</a:t>
            </a:r>
            <a:r>
              <a:rPr lang="zh-TW" altLang="en-US" dirty="0"/>
              <a:t>、</a:t>
            </a:r>
          </a:p>
          <a:p>
            <a:pPr eaLnBrk="1" hangingPunct="1">
              <a:lnSpc>
                <a:spcPct val="90000"/>
              </a:lnSpc>
            </a:pPr>
            <a:r>
              <a:rPr lang="zh-TW" altLang="en-US" dirty="0"/>
              <a:t>至較短期之</a:t>
            </a:r>
          </a:p>
          <a:p>
            <a:pPr lvl="1" eaLnBrk="1" hangingPunct="1">
              <a:lnSpc>
                <a:spcPct val="90000"/>
              </a:lnSpc>
            </a:pPr>
            <a:r>
              <a:rPr lang="zh-TW" altLang="en-US" dirty="0"/>
              <a:t>物料需求規劃</a:t>
            </a:r>
            <a:r>
              <a:rPr lang="en-US" altLang="zh-TW" dirty="0"/>
              <a:t>(Material Requirement Planning)</a:t>
            </a:r>
            <a:r>
              <a:rPr lang="zh-TW" altLang="en-US" dirty="0"/>
              <a:t>等，</a:t>
            </a:r>
          </a:p>
          <a:p>
            <a:pPr eaLnBrk="1" hangingPunct="1">
              <a:lnSpc>
                <a:spcPct val="90000"/>
              </a:lnSpc>
            </a:pPr>
            <a:r>
              <a:rPr lang="zh-TW" altLang="en-US" dirty="0"/>
              <a:t>所規劃的問題因時間幅度之關係，一般中長期規劃僅針對</a:t>
            </a:r>
          </a:p>
          <a:p>
            <a:pPr lvl="1" eaLnBrk="1" hangingPunct="1">
              <a:lnSpc>
                <a:spcPct val="90000"/>
              </a:lnSpc>
            </a:pPr>
            <a:r>
              <a:rPr lang="zh-TW" altLang="en-US" dirty="0"/>
              <a:t>產品群或終端產品</a:t>
            </a:r>
            <a:r>
              <a:rPr lang="en-US" altLang="zh-TW" dirty="0"/>
              <a:t>/</a:t>
            </a:r>
            <a:r>
              <a:rPr lang="zh-TW" altLang="en-US" dirty="0"/>
              <a:t>重要組件進行規劃，時間單位也可能長至週與月，</a:t>
            </a:r>
          </a:p>
          <a:p>
            <a:pPr eaLnBrk="1" hangingPunct="1">
              <a:lnSpc>
                <a:spcPct val="90000"/>
              </a:lnSpc>
            </a:pPr>
            <a:r>
              <a:rPr lang="zh-TW" altLang="en-US" dirty="0"/>
              <a:t>短期之物料需求規劃對</a:t>
            </a:r>
          </a:p>
          <a:p>
            <a:pPr lvl="1" eaLnBrk="1" hangingPunct="1">
              <a:lnSpc>
                <a:spcPct val="90000"/>
              </a:lnSpc>
            </a:pPr>
            <a:r>
              <a:rPr lang="zh-TW" altLang="en-US" dirty="0"/>
              <a:t>每一零件進行規劃，時間單位也可能短至秒 </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投影片編號版面配置區 5">
            <a:extLst>
              <a:ext uri="{FF2B5EF4-FFF2-40B4-BE49-F238E27FC236}">
                <a16:creationId xmlns:a16="http://schemas.microsoft.com/office/drawing/2014/main" id="{42ABD044-68B8-696E-E314-5A2DE788853A}"/>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27B8EAA7-EEB3-B440-B1EB-7D979D73194E}" type="slidenum">
              <a:rPr lang="en-US" altLang="zh-TW" smtClean="0">
                <a:solidFill>
                  <a:schemeClr val="tx1"/>
                </a:solidFill>
              </a:rPr>
              <a:pPr/>
              <a:t>13</a:t>
            </a:fld>
            <a:endParaRPr lang="en-US" altLang="zh-TW">
              <a:solidFill>
                <a:schemeClr val="tx1"/>
              </a:solidFill>
            </a:endParaRPr>
          </a:p>
        </p:txBody>
      </p:sp>
      <p:sp>
        <p:nvSpPr>
          <p:cNvPr id="16387" name="Rectangle 2">
            <a:extLst>
              <a:ext uri="{FF2B5EF4-FFF2-40B4-BE49-F238E27FC236}">
                <a16:creationId xmlns:a16="http://schemas.microsoft.com/office/drawing/2014/main" id="{AE05BB1A-17A3-1E1A-F901-6B44F7E7D4B0}"/>
              </a:ext>
            </a:extLst>
          </p:cNvPr>
          <p:cNvSpPr>
            <a:spLocks noGrp="1" noChangeArrowheads="1"/>
          </p:cNvSpPr>
          <p:nvPr>
            <p:ph type="title"/>
          </p:nvPr>
        </p:nvSpPr>
        <p:spPr/>
        <p:txBody>
          <a:bodyPr/>
          <a:lstStyle/>
          <a:p>
            <a:pPr eaLnBrk="1" hangingPunct="1"/>
            <a:r>
              <a:rPr lang="zh-TW" altLang="en-US"/>
              <a:t>企業流程 </a:t>
            </a:r>
          </a:p>
        </p:txBody>
      </p:sp>
      <p:sp>
        <p:nvSpPr>
          <p:cNvPr id="16388" name="Rectangle 3">
            <a:extLst>
              <a:ext uri="{FF2B5EF4-FFF2-40B4-BE49-F238E27FC236}">
                <a16:creationId xmlns:a16="http://schemas.microsoft.com/office/drawing/2014/main" id="{ECA1CA30-78CD-3CB4-58BE-07E805E56732}"/>
              </a:ext>
            </a:extLst>
          </p:cNvPr>
          <p:cNvSpPr>
            <a:spLocks noGrp="1" noChangeArrowheads="1"/>
          </p:cNvSpPr>
          <p:nvPr>
            <p:ph type="body" idx="1"/>
          </p:nvPr>
        </p:nvSpPr>
        <p:spPr/>
        <p:txBody>
          <a:bodyPr/>
          <a:lstStyle/>
          <a:p>
            <a:pPr eaLnBrk="1" hangingPunct="1"/>
            <a:r>
              <a:rPr lang="zh-TW" altLang="en-US"/>
              <a:t>企業流程常被用以描述一公司相關活動之關係 </a:t>
            </a:r>
          </a:p>
          <a:p>
            <a:pPr eaLnBrk="1" hangingPunct="1"/>
            <a:r>
              <a:rPr lang="zh-TW" altLang="en-US"/>
              <a:t>生產規劃企業流程 </a:t>
            </a:r>
          </a:p>
          <a:p>
            <a:pPr eaLnBrk="1" hangingPunct="1"/>
            <a:r>
              <a:rPr lang="zh-TW" altLang="en-US"/>
              <a:t>與其它領域的介面 </a:t>
            </a:r>
          </a:p>
          <a:p>
            <a:pPr lvl="1" eaLnBrk="1" hangingPunct="1"/>
            <a:r>
              <a:rPr lang="zh-TW" altLang="en-US"/>
              <a:t>見圖</a:t>
            </a:r>
            <a:r>
              <a:rPr lang="en-US" altLang="zh-TW"/>
              <a:t>: </a:t>
            </a:r>
            <a:r>
              <a:rPr lang="zh-TW" altLang="en-US"/>
              <a:t>企業流程</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投影片編號版面配置區 6">
            <a:extLst>
              <a:ext uri="{FF2B5EF4-FFF2-40B4-BE49-F238E27FC236}">
                <a16:creationId xmlns:a16="http://schemas.microsoft.com/office/drawing/2014/main" id="{6D6577CC-B995-4D8E-32FD-339A74127B7D}"/>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3E8D11AA-44AA-7A4F-ABE9-AD38A95C1759}" type="slidenum">
              <a:rPr lang="en-US" altLang="zh-TW" smtClean="0">
                <a:solidFill>
                  <a:schemeClr val="tx1"/>
                </a:solidFill>
              </a:rPr>
              <a:pPr/>
              <a:t>14</a:t>
            </a:fld>
            <a:endParaRPr lang="en-US" altLang="zh-TW">
              <a:solidFill>
                <a:schemeClr val="tx1"/>
              </a:solidFill>
            </a:endParaRPr>
          </a:p>
        </p:txBody>
      </p:sp>
      <p:sp>
        <p:nvSpPr>
          <p:cNvPr id="17411" name="Rectangle 2">
            <a:extLst>
              <a:ext uri="{FF2B5EF4-FFF2-40B4-BE49-F238E27FC236}">
                <a16:creationId xmlns:a16="http://schemas.microsoft.com/office/drawing/2014/main" id="{473BD576-0FB5-35AD-030A-9F7CAAA1A621}"/>
              </a:ext>
            </a:extLst>
          </p:cNvPr>
          <p:cNvSpPr>
            <a:spLocks noGrp="1" noChangeArrowheads="1"/>
          </p:cNvSpPr>
          <p:nvPr>
            <p:ph type="title"/>
          </p:nvPr>
        </p:nvSpPr>
        <p:spPr/>
        <p:txBody>
          <a:bodyPr/>
          <a:lstStyle/>
          <a:p>
            <a:pPr eaLnBrk="1" hangingPunct="1"/>
            <a:r>
              <a:rPr lang="zh-TW" altLang="en-US"/>
              <a:t>企業流程</a:t>
            </a:r>
            <a:r>
              <a:rPr lang="en-US" altLang="zh-TW"/>
              <a:t>(Business processes)</a:t>
            </a:r>
          </a:p>
        </p:txBody>
      </p:sp>
      <p:pic>
        <p:nvPicPr>
          <p:cNvPr id="17412" name="Picture 21">
            <a:extLst>
              <a:ext uri="{FF2B5EF4-FFF2-40B4-BE49-F238E27FC236}">
                <a16:creationId xmlns:a16="http://schemas.microsoft.com/office/drawing/2014/main" id="{9DDAC97E-6B17-3622-A50A-A43C0C8F8A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549275"/>
            <a:ext cx="6307138" cy="623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投影片編號版面配置區 5">
            <a:extLst>
              <a:ext uri="{FF2B5EF4-FFF2-40B4-BE49-F238E27FC236}">
                <a16:creationId xmlns:a16="http://schemas.microsoft.com/office/drawing/2014/main" id="{E36E534F-F7D5-2D9C-9389-9659CC1CF495}"/>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EA752B96-D2A9-4843-8C41-096754118F7A}" type="slidenum">
              <a:rPr lang="en-US" altLang="zh-TW" smtClean="0">
                <a:solidFill>
                  <a:schemeClr val="tx1"/>
                </a:solidFill>
              </a:rPr>
              <a:pPr/>
              <a:t>15</a:t>
            </a:fld>
            <a:endParaRPr lang="en-US" altLang="zh-TW">
              <a:solidFill>
                <a:schemeClr val="tx1"/>
              </a:solidFill>
            </a:endParaRPr>
          </a:p>
        </p:txBody>
      </p:sp>
      <p:sp>
        <p:nvSpPr>
          <p:cNvPr id="18435" name="Rectangle 2">
            <a:extLst>
              <a:ext uri="{FF2B5EF4-FFF2-40B4-BE49-F238E27FC236}">
                <a16:creationId xmlns:a16="http://schemas.microsoft.com/office/drawing/2014/main" id="{42322C08-BFBF-6073-DB41-A7D3DF0BBF13}"/>
              </a:ext>
            </a:extLst>
          </p:cNvPr>
          <p:cNvSpPr>
            <a:spLocks noGrp="1" noChangeArrowheads="1"/>
          </p:cNvSpPr>
          <p:nvPr>
            <p:ph type="title"/>
          </p:nvPr>
        </p:nvSpPr>
        <p:spPr/>
        <p:txBody>
          <a:bodyPr/>
          <a:lstStyle/>
          <a:p>
            <a:pPr eaLnBrk="1" hangingPunct="1"/>
            <a:r>
              <a:rPr lang="zh-TW" altLang="en-US"/>
              <a:t>資料的建立 </a:t>
            </a:r>
          </a:p>
        </p:txBody>
      </p:sp>
      <p:sp>
        <p:nvSpPr>
          <p:cNvPr id="18436" name="Rectangle 3">
            <a:extLst>
              <a:ext uri="{FF2B5EF4-FFF2-40B4-BE49-F238E27FC236}">
                <a16:creationId xmlns:a16="http://schemas.microsoft.com/office/drawing/2014/main" id="{E5796F04-DBFB-72FD-D5D6-927B8D766D8C}"/>
              </a:ext>
            </a:extLst>
          </p:cNvPr>
          <p:cNvSpPr>
            <a:spLocks noGrp="1" noChangeArrowheads="1"/>
          </p:cNvSpPr>
          <p:nvPr>
            <p:ph type="body" idx="1"/>
          </p:nvPr>
        </p:nvSpPr>
        <p:spPr>
          <a:xfrm>
            <a:off x="492125" y="977900"/>
            <a:ext cx="7924800" cy="5546725"/>
          </a:xfrm>
        </p:spPr>
        <p:txBody>
          <a:bodyPr/>
          <a:lstStyle/>
          <a:p>
            <a:pPr eaLnBrk="1" hangingPunct="1"/>
            <a:r>
              <a:rPr lang="zh-TW" altLang="en-US"/>
              <a:t>生產規劃的工作進行前，須將實際公司的組織架構反應於</a:t>
            </a:r>
            <a:r>
              <a:rPr lang="en-US" altLang="zh-TW"/>
              <a:t>ERP</a:t>
            </a:r>
            <a:r>
              <a:rPr lang="zh-TW" altLang="en-US"/>
              <a:t>系統中 且建立相關基本資料</a:t>
            </a:r>
          </a:p>
          <a:p>
            <a:pPr eaLnBrk="1" hangingPunct="1"/>
            <a:r>
              <a:rPr lang="zh-TW" altLang="en-US"/>
              <a:t>基本資料包含了</a:t>
            </a:r>
          </a:p>
          <a:p>
            <a:pPr lvl="1" eaLnBrk="1" hangingPunct="1"/>
            <a:r>
              <a:rPr lang="zh-TW" altLang="en-US"/>
              <a:t>物料資料主檔</a:t>
            </a:r>
            <a:r>
              <a:rPr lang="en-US" altLang="zh-TW"/>
              <a:t>(Material Master Data)</a:t>
            </a:r>
            <a:r>
              <a:rPr lang="zh-TW" altLang="en-US"/>
              <a:t>、</a:t>
            </a:r>
          </a:p>
          <a:p>
            <a:pPr lvl="1" eaLnBrk="1" hangingPunct="1"/>
            <a:r>
              <a:rPr lang="zh-TW" altLang="en-US"/>
              <a:t>物料清單</a:t>
            </a:r>
            <a:r>
              <a:rPr lang="en-US" altLang="zh-TW"/>
              <a:t>(Bill of Material)</a:t>
            </a:r>
            <a:r>
              <a:rPr lang="zh-TW" altLang="en-US"/>
              <a:t>、</a:t>
            </a:r>
          </a:p>
          <a:p>
            <a:pPr lvl="1" eaLnBrk="1" hangingPunct="1"/>
            <a:r>
              <a:rPr lang="zh-TW" altLang="en-US"/>
              <a:t>途程</a:t>
            </a:r>
            <a:r>
              <a:rPr lang="en-US" altLang="zh-TW"/>
              <a:t>(Routing)</a:t>
            </a:r>
            <a:r>
              <a:rPr lang="zh-TW" altLang="en-US"/>
              <a:t>、</a:t>
            </a:r>
          </a:p>
          <a:p>
            <a:pPr lvl="1" eaLnBrk="1" hangingPunct="1"/>
            <a:r>
              <a:rPr lang="zh-TW" altLang="en-US"/>
              <a:t>文件</a:t>
            </a:r>
            <a:r>
              <a:rPr lang="en-US" altLang="zh-TW"/>
              <a:t>(Document)</a:t>
            </a:r>
            <a:r>
              <a:rPr lang="zh-TW" altLang="en-US"/>
              <a:t>、</a:t>
            </a:r>
          </a:p>
          <a:p>
            <a:pPr lvl="1" eaLnBrk="1" hangingPunct="1"/>
            <a:r>
              <a:rPr lang="zh-TW" altLang="en-US"/>
              <a:t>生產所需的資源與器具、</a:t>
            </a:r>
          </a:p>
          <a:p>
            <a:pPr lvl="1" eaLnBrk="1" hangingPunct="1"/>
            <a:r>
              <a:rPr lang="zh-TW" altLang="en-US"/>
              <a:t>工作中心</a:t>
            </a:r>
            <a:r>
              <a:rPr lang="en-US" altLang="zh-TW"/>
              <a:t>(Work Center)</a:t>
            </a:r>
            <a:r>
              <a:rPr lang="zh-TW" altLang="en-US"/>
              <a:t>等等 </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投影片編號版面配置區 5">
            <a:extLst>
              <a:ext uri="{FF2B5EF4-FFF2-40B4-BE49-F238E27FC236}">
                <a16:creationId xmlns:a16="http://schemas.microsoft.com/office/drawing/2014/main" id="{0FDA9BBF-50E4-231E-73EC-B3FDD755FBD6}"/>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3121D147-D3B4-1141-B2CB-CF2E0F593EB8}" type="slidenum">
              <a:rPr lang="en-US" altLang="zh-TW" smtClean="0">
                <a:solidFill>
                  <a:schemeClr val="tx1"/>
                </a:solidFill>
              </a:rPr>
              <a:pPr/>
              <a:t>16</a:t>
            </a:fld>
            <a:endParaRPr lang="en-US" altLang="zh-TW">
              <a:solidFill>
                <a:schemeClr val="tx1"/>
              </a:solidFill>
            </a:endParaRPr>
          </a:p>
        </p:txBody>
      </p:sp>
      <p:sp>
        <p:nvSpPr>
          <p:cNvPr id="19459" name="Rectangle 2">
            <a:extLst>
              <a:ext uri="{FF2B5EF4-FFF2-40B4-BE49-F238E27FC236}">
                <a16:creationId xmlns:a16="http://schemas.microsoft.com/office/drawing/2014/main" id="{2504D49B-201A-1158-83B5-75C9CC31C94D}"/>
              </a:ext>
            </a:extLst>
          </p:cNvPr>
          <p:cNvSpPr>
            <a:spLocks noGrp="1" noChangeArrowheads="1"/>
          </p:cNvSpPr>
          <p:nvPr>
            <p:ph type="title"/>
          </p:nvPr>
        </p:nvSpPr>
        <p:spPr/>
        <p:txBody>
          <a:bodyPr/>
          <a:lstStyle/>
          <a:p>
            <a:pPr eaLnBrk="1" hangingPunct="1"/>
            <a:r>
              <a:rPr lang="zh-TW" altLang="en-US"/>
              <a:t>生產規劃的組織架構 </a:t>
            </a:r>
          </a:p>
        </p:txBody>
      </p:sp>
      <p:sp>
        <p:nvSpPr>
          <p:cNvPr id="19460" name="Rectangle 3">
            <a:extLst>
              <a:ext uri="{FF2B5EF4-FFF2-40B4-BE49-F238E27FC236}">
                <a16:creationId xmlns:a16="http://schemas.microsoft.com/office/drawing/2014/main" id="{4E913552-24C2-AEA6-E66C-FADE06E6F575}"/>
              </a:ext>
            </a:extLst>
          </p:cNvPr>
          <p:cNvSpPr>
            <a:spLocks noGrp="1" noChangeArrowheads="1"/>
          </p:cNvSpPr>
          <p:nvPr>
            <p:ph type="body" idx="1"/>
          </p:nvPr>
        </p:nvSpPr>
        <p:spPr>
          <a:xfrm>
            <a:off x="492125" y="977900"/>
            <a:ext cx="7924800" cy="5619750"/>
          </a:xfrm>
        </p:spPr>
        <p:txBody>
          <a:bodyPr/>
          <a:lstStyle/>
          <a:p>
            <a:pPr eaLnBrk="1" hangingPunct="1"/>
            <a:r>
              <a:rPr lang="zh-TW" altLang="en-US"/>
              <a:t>進行生產規劃前，須將生產規劃與控制中所涉及的公司組織架構呈現於</a:t>
            </a:r>
            <a:r>
              <a:rPr lang="en-US" altLang="zh-TW"/>
              <a:t>ERP</a:t>
            </a:r>
            <a:r>
              <a:rPr lang="zh-TW" altLang="en-US"/>
              <a:t>系統中 </a:t>
            </a:r>
          </a:p>
          <a:p>
            <a:pPr lvl="1" eaLnBrk="1" hangingPunct="1"/>
            <a:r>
              <a:rPr lang="zh-TW" altLang="en-US"/>
              <a:t>見圖</a:t>
            </a:r>
            <a:r>
              <a:rPr lang="en-US" altLang="zh-TW"/>
              <a:t>: </a:t>
            </a:r>
            <a:r>
              <a:rPr lang="zh-TW" altLang="en-US"/>
              <a:t>生產規劃有關之組織架構 </a:t>
            </a:r>
          </a:p>
          <a:p>
            <a:pPr eaLnBrk="1" hangingPunct="1"/>
            <a:r>
              <a:rPr lang="zh-TW" altLang="en-US"/>
              <a:t>公司代碼 </a:t>
            </a:r>
            <a:r>
              <a:rPr lang="en-US" altLang="zh-TW"/>
              <a:t>(Company code) </a:t>
            </a:r>
          </a:p>
          <a:p>
            <a:pPr eaLnBrk="1" hangingPunct="1"/>
            <a:r>
              <a:rPr lang="zh-TW" altLang="en-US"/>
              <a:t>工廠</a:t>
            </a:r>
            <a:r>
              <a:rPr lang="en-US" altLang="zh-TW"/>
              <a:t>(Plant) </a:t>
            </a:r>
          </a:p>
          <a:p>
            <a:pPr eaLnBrk="1" hangingPunct="1"/>
            <a:r>
              <a:rPr lang="zh-TW" altLang="en-US"/>
              <a:t>儲存位置</a:t>
            </a:r>
            <a:r>
              <a:rPr lang="en-US" altLang="zh-TW"/>
              <a:t>(Storage location) </a:t>
            </a:r>
          </a:p>
          <a:p>
            <a:pPr eaLnBrk="1" hangingPunct="1"/>
            <a:r>
              <a:rPr lang="zh-TW" altLang="en-US"/>
              <a:t>出貨點</a:t>
            </a:r>
            <a:r>
              <a:rPr lang="en-US" altLang="zh-TW"/>
              <a:t>(Shipping point) </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投影片編號版面配置區 6">
            <a:extLst>
              <a:ext uri="{FF2B5EF4-FFF2-40B4-BE49-F238E27FC236}">
                <a16:creationId xmlns:a16="http://schemas.microsoft.com/office/drawing/2014/main" id="{089F9917-6B94-B4B5-9200-62A8FFB1B7AF}"/>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5C4699FE-C9B9-F14A-9A51-C926B6D2CDCE}" type="slidenum">
              <a:rPr lang="en-US" altLang="zh-TW" smtClean="0">
                <a:solidFill>
                  <a:schemeClr val="tx1"/>
                </a:solidFill>
              </a:rPr>
              <a:pPr/>
              <a:t>17</a:t>
            </a:fld>
            <a:endParaRPr lang="en-US" altLang="zh-TW">
              <a:solidFill>
                <a:schemeClr val="tx1"/>
              </a:solidFill>
            </a:endParaRPr>
          </a:p>
        </p:txBody>
      </p:sp>
      <p:sp>
        <p:nvSpPr>
          <p:cNvPr id="20483" name="Rectangle 2">
            <a:extLst>
              <a:ext uri="{FF2B5EF4-FFF2-40B4-BE49-F238E27FC236}">
                <a16:creationId xmlns:a16="http://schemas.microsoft.com/office/drawing/2014/main" id="{779BA6F9-0F67-5425-762A-4420E59D688E}"/>
              </a:ext>
            </a:extLst>
          </p:cNvPr>
          <p:cNvSpPr>
            <a:spLocks noGrp="1" noChangeArrowheads="1"/>
          </p:cNvSpPr>
          <p:nvPr>
            <p:ph type="title"/>
          </p:nvPr>
        </p:nvSpPr>
        <p:spPr/>
        <p:txBody>
          <a:bodyPr/>
          <a:lstStyle/>
          <a:p>
            <a:pPr eaLnBrk="1" hangingPunct="1"/>
            <a:r>
              <a:rPr lang="zh-TW" altLang="en-US" dirty="0">
                <a:solidFill>
                  <a:srgbClr val="FF2F92"/>
                </a:solidFill>
              </a:rPr>
              <a:t>生產規劃有關之組織架構</a:t>
            </a:r>
          </a:p>
        </p:txBody>
      </p:sp>
      <p:pic>
        <p:nvPicPr>
          <p:cNvPr id="20484" name="Picture 15">
            <a:extLst>
              <a:ext uri="{FF2B5EF4-FFF2-40B4-BE49-F238E27FC236}">
                <a16:creationId xmlns:a16="http://schemas.microsoft.com/office/drawing/2014/main" id="{2D640CF1-D8AD-F1FE-0A34-9D42D709BC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620713"/>
            <a:ext cx="5903913" cy="612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投影片編號版面配置區 5">
            <a:extLst>
              <a:ext uri="{FF2B5EF4-FFF2-40B4-BE49-F238E27FC236}">
                <a16:creationId xmlns:a16="http://schemas.microsoft.com/office/drawing/2014/main" id="{7611BF3B-4E34-245C-299F-6E77FDE08B17}"/>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03447872-518D-2942-85F6-6AD7D35556A7}" type="slidenum">
              <a:rPr lang="en-US" altLang="zh-TW" smtClean="0">
                <a:solidFill>
                  <a:schemeClr val="tx1"/>
                </a:solidFill>
              </a:rPr>
              <a:pPr/>
              <a:t>18</a:t>
            </a:fld>
            <a:endParaRPr lang="en-US" altLang="zh-TW">
              <a:solidFill>
                <a:schemeClr val="tx1"/>
              </a:solidFill>
            </a:endParaRPr>
          </a:p>
        </p:txBody>
      </p:sp>
      <p:sp>
        <p:nvSpPr>
          <p:cNvPr id="21507" name="Rectangle 2">
            <a:extLst>
              <a:ext uri="{FF2B5EF4-FFF2-40B4-BE49-F238E27FC236}">
                <a16:creationId xmlns:a16="http://schemas.microsoft.com/office/drawing/2014/main" id="{BF2F5374-60A0-D670-3369-8604E8B75AA6}"/>
              </a:ext>
            </a:extLst>
          </p:cNvPr>
          <p:cNvSpPr>
            <a:spLocks noGrp="1" noChangeArrowheads="1"/>
          </p:cNvSpPr>
          <p:nvPr>
            <p:ph type="title"/>
          </p:nvPr>
        </p:nvSpPr>
        <p:spPr/>
        <p:txBody>
          <a:bodyPr/>
          <a:lstStyle/>
          <a:p>
            <a:pPr eaLnBrk="1" hangingPunct="1"/>
            <a:r>
              <a:rPr lang="zh-TW" altLang="en-US"/>
              <a:t>物料資料主檔  </a:t>
            </a:r>
            <a:r>
              <a:rPr lang="en-US" altLang="zh-TW"/>
              <a:t>1/2</a:t>
            </a:r>
          </a:p>
        </p:txBody>
      </p:sp>
      <p:sp>
        <p:nvSpPr>
          <p:cNvPr id="21508" name="Rectangle 3">
            <a:extLst>
              <a:ext uri="{FF2B5EF4-FFF2-40B4-BE49-F238E27FC236}">
                <a16:creationId xmlns:a16="http://schemas.microsoft.com/office/drawing/2014/main" id="{1FB2FF06-77B3-84A3-048E-8208F05F2C14}"/>
              </a:ext>
            </a:extLst>
          </p:cNvPr>
          <p:cNvSpPr>
            <a:spLocks noGrp="1" noChangeArrowheads="1"/>
          </p:cNvSpPr>
          <p:nvPr>
            <p:ph type="body" idx="1"/>
          </p:nvPr>
        </p:nvSpPr>
        <p:spPr/>
        <p:txBody>
          <a:bodyPr/>
          <a:lstStyle/>
          <a:p>
            <a:pPr eaLnBrk="1" hangingPunct="1"/>
            <a:r>
              <a:rPr lang="zh-TW" altLang="en-US" dirty="0">
                <a:solidFill>
                  <a:srgbClr val="FF2F92"/>
                </a:solidFill>
              </a:rPr>
              <a:t>物料資料主檔</a:t>
            </a:r>
            <a:r>
              <a:rPr lang="zh-TW" altLang="en-US" dirty="0"/>
              <a:t>為生產過程中，一個非常重要的資料。物料資料主檔中所含的資訊，關係著效率與正確進行生產規劃的依據，</a:t>
            </a:r>
            <a:r>
              <a:rPr lang="zh-TW" altLang="en-US" dirty="0">
                <a:solidFill>
                  <a:srgbClr val="FF2F92"/>
                </a:solidFill>
              </a:rPr>
              <a:t>物料的意義是指企業體內所有使用的物質或生產的東西 </a:t>
            </a:r>
          </a:p>
          <a:p>
            <a:pPr eaLnBrk="1" hangingPunct="1"/>
            <a:r>
              <a:rPr lang="zh-TW" altLang="en-US" dirty="0"/>
              <a:t>根據「</a:t>
            </a:r>
            <a:r>
              <a:rPr lang="zh-TW" altLang="en-US" dirty="0">
                <a:solidFill>
                  <a:srgbClr val="FF2F92"/>
                </a:solidFill>
              </a:rPr>
              <a:t>一物一料號</a:t>
            </a:r>
            <a:r>
              <a:rPr lang="zh-TW" altLang="en-US" dirty="0"/>
              <a:t>」的原則，系統中每一物皆有其唯一的號碼，除了這一個唯一的號碼外，亦可有其它的資料 </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投影片編號版面配置區 5">
            <a:extLst>
              <a:ext uri="{FF2B5EF4-FFF2-40B4-BE49-F238E27FC236}">
                <a16:creationId xmlns:a16="http://schemas.microsoft.com/office/drawing/2014/main" id="{05342360-1E9C-4124-2752-394996A991F6}"/>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1DFCAE80-8351-224D-8853-36A5331A2078}" type="slidenum">
              <a:rPr lang="en-US" altLang="zh-TW" smtClean="0">
                <a:solidFill>
                  <a:schemeClr val="tx1"/>
                </a:solidFill>
              </a:rPr>
              <a:pPr/>
              <a:t>19</a:t>
            </a:fld>
            <a:endParaRPr lang="en-US" altLang="zh-TW">
              <a:solidFill>
                <a:schemeClr val="tx1"/>
              </a:solidFill>
            </a:endParaRPr>
          </a:p>
        </p:txBody>
      </p:sp>
      <p:sp>
        <p:nvSpPr>
          <p:cNvPr id="22531" name="Rectangle 2">
            <a:extLst>
              <a:ext uri="{FF2B5EF4-FFF2-40B4-BE49-F238E27FC236}">
                <a16:creationId xmlns:a16="http://schemas.microsoft.com/office/drawing/2014/main" id="{84F3DFE1-2276-B38C-F2CD-44C4335A59C8}"/>
              </a:ext>
            </a:extLst>
          </p:cNvPr>
          <p:cNvSpPr>
            <a:spLocks noGrp="1" noChangeArrowheads="1"/>
          </p:cNvSpPr>
          <p:nvPr>
            <p:ph type="title"/>
          </p:nvPr>
        </p:nvSpPr>
        <p:spPr/>
        <p:txBody>
          <a:bodyPr/>
          <a:lstStyle/>
          <a:p>
            <a:pPr eaLnBrk="1" hangingPunct="1"/>
            <a:r>
              <a:rPr lang="zh-TW" altLang="en-US"/>
              <a:t>物料資料主檔 </a:t>
            </a:r>
            <a:r>
              <a:rPr lang="en-US" altLang="zh-TW"/>
              <a:t>2/2</a:t>
            </a:r>
          </a:p>
        </p:txBody>
      </p:sp>
      <p:sp>
        <p:nvSpPr>
          <p:cNvPr id="22532" name="Rectangle 3">
            <a:extLst>
              <a:ext uri="{FF2B5EF4-FFF2-40B4-BE49-F238E27FC236}">
                <a16:creationId xmlns:a16="http://schemas.microsoft.com/office/drawing/2014/main" id="{EF55BC5B-F853-3927-C14D-D6DD5D775B9B}"/>
              </a:ext>
            </a:extLst>
          </p:cNvPr>
          <p:cNvSpPr>
            <a:spLocks noGrp="1" noChangeArrowheads="1"/>
          </p:cNvSpPr>
          <p:nvPr>
            <p:ph type="body" idx="1"/>
          </p:nvPr>
        </p:nvSpPr>
        <p:spPr/>
        <p:txBody>
          <a:bodyPr/>
          <a:lstStyle/>
          <a:p>
            <a:pPr eaLnBrk="1" hangingPunct="1"/>
            <a:r>
              <a:rPr lang="zh-TW" altLang="en-US" dirty="0"/>
              <a:t>物料資料主檔為一公司內部各部門參與有關活動資料的重要連結，物料基本資料則依相關功能性部門加以分類，以利有關不同部門人員進行資料維護，這在資料的安全性與系統使用者權限之管制上，將因而更為便利 </a:t>
            </a:r>
          </a:p>
          <a:p>
            <a:pPr eaLnBrk="1" hangingPunct="1"/>
            <a:r>
              <a:rPr lang="zh-TW" altLang="en-US" dirty="0"/>
              <a:t>圖</a:t>
            </a:r>
            <a:r>
              <a:rPr lang="en-US" altLang="zh-TW" dirty="0"/>
              <a:t>: </a:t>
            </a:r>
            <a:r>
              <a:rPr lang="zh-TW" altLang="en-US" dirty="0">
                <a:solidFill>
                  <a:srgbClr val="FF2F92"/>
                </a:solidFill>
              </a:rPr>
              <a:t>物料資料主檔之各種角度</a:t>
            </a:r>
            <a:r>
              <a:rPr lang="en-US" altLang="zh-TW" dirty="0">
                <a:solidFill>
                  <a:srgbClr val="FF2F92"/>
                </a:solidFill>
              </a:rPr>
              <a:t>(views) </a:t>
            </a:r>
          </a:p>
          <a:p>
            <a:pPr eaLnBrk="1" hangingPunct="1"/>
            <a:endParaRPr lang="en-US" altLang="zh-TW" dirty="0"/>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7F37295C-9E27-C6D2-7FA8-7450AFF0CE7C}"/>
              </a:ext>
            </a:extLst>
          </p:cNvPr>
          <p:cNvSpPr>
            <a:spLocks noGrp="1" noChangeArrowheads="1"/>
          </p:cNvSpPr>
          <p:nvPr>
            <p:ph type="ctrTitle"/>
          </p:nvPr>
        </p:nvSpPr>
        <p:spPr/>
        <p:txBody>
          <a:bodyPr/>
          <a:lstStyle/>
          <a:p>
            <a:pPr eaLnBrk="1" hangingPunct="1"/>
            <a:r>
              <a:rPr lang="zh-TW" altLang="en-US"/>
              <a:t>生產規劃與控制 </a:t>
            </a:r>
          </a:p>
        </p:txBody>
      </p:sp>
      <p:sp>
        <p:nvSpPr>
          <p:cNvPr id="5124" name="Rectangle 3">
            <a:extLst>
              <a:ext uri="{FF2B5EF4-FFF2-40B4-BE49-F238E27FC236}">
                <a16:creationId xmlns:a16="http://schemas.microsoft.com/office/drawing/2014/main" id="{05E5034F-B059-179F-3F2E-3F569E89E069}"/>
              </a:ext>
            </a:extLst>
          </p:cNvPr>
          <p:cNvSpPr>
            <a:spLocks noGrp="1" noChangeArrowheads="1"/>
          </p:cNvSpPr>
          <p:nvPr>
            <p:ph type="subTitle" idx="1"/>
          </p:nvPr>
        </p:nvSpPr>
        <p:spPr>
          <a:xfrm>
            <a:off x="1187450" y="1557338"/>
            <a:ext cx="6400800" cy="1752600"/>
          </a:xfrm>
        </p:spPr>
        <p:txBody>
          <a:bodyPr/>
          <a:lstStyle/>
          <a:p>
            <a:pPr eaLnBrk="1" hangingPunct="1"/>
            <a:r>
              <a:rPr lang="zh-TW" altLang="en-US" sz="4000">
                <a:solidFill>
                  <a:srgbClr val="0D0D0D"/>
                </a:solidFill>
              </a:rPr>
              <a:t>第四章</a:t>
            </a:r>
          </a:p>
          <a:p>
            <a:pPr eaLnBrk="1" hangingPunct="1"/>
            <a:r>
              <a:rPr lang="zh-TW" altLang="en-US" sz="4000">
                <a:solidFill>
                  <a:srgbClr val="0D0D0D"/>
                </a:solidFill>
              </a:rPr>
              <a:t>生產規劃與控制</a:t>
            </a:r>
          </a:p>
          <a:p>
            <a:pPr eaLnBrk="1" hangingPunct="1"/>
            <a:r>
              <a:rPr lang="en-US" altLang="zh-TW">
                <a:solidFill>
                  <a:srgbClr val="FF9900"/>
                </a:solidFill>
              </a:rPr>
              <a:t>(Production Planning and Control)</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投影片編號版面配置區 6">
            <a:extLst>
              <a:ext uri="{FF2B5EF4-FFF2-40B4-BE49-F238E27FC236}">
                <a16:creationId xmlns:a16="http://schemas.microsoft.com/office/drawing/2014/main" id="{AE2A5D81-0B15-44F7-9695-7E7F5076871F}"/>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33486864-2E64-9049-99A7-B6D7D9FE994C}" type="slidenum">
              <a:rPr lang="en-US" altLang="zh-TW" smtClean="0">
                <a:solidFill>
                  <a:schemeClr val="tx1"/>
                </a:solidFill>
              </a:rPr>
              <a:pPr/>
              <a:t>20</a:t>
            </a:fld>
            <a:endParaRPr lang="en-US" altLang="zh-TW">
              <a:solidFill>
                <a:schemeClr val="tx1"/>
              </a:solidFill>
            </a:endParaRPr>
          </a:p>
        </p:txBody>
      </p:sp>
      <p:sp>
        <p:nvSpPr>
          <p:cNvPr id="23555" name="Rectangle 2">
            <a:extLst>
              <a:ext uri="{FF2B5EF4-FFF2-40B4-BE49-F238E27FC236}">
                <a16:creationId xmlns:a16="http://schemas.microsoft.com/office/drawing/2014/main" id="{A1685098-8B1D-574A-5870-4206E4A9D0D1}"/>
              </a:ext>
            </a:extLst>
          </p:cNvPr>
          <p:cNvSpPr>
            <a:spLocks noGrp="1" noChangeArrowheads="1"/>
          </p:cNvSpPr>
          <p:nvPr>
            <p:ph type="title"/>
          </p:nvPr>
        </p:nvSpPr>
        <p:spPr/>
        <p:txBody>
          <a:bodyPr/>
          <a:lstStyle/>
          <a:p>
            <a:pPr eaLnBrk="1" hangingPunct="1"/>
            <a:r>
              <a:rPr lang="zh-TW" altLang="en-US"/>
              <a:t>物料資料主檔之各種角度</a:t>
            </a:r>
          </a:p>
        </p:txBody>
      </p:sp>
      <p:pic>
        <p:nvPicPr>
          <p:cNvPr id="23556" name="Picture 9">
            <a:extLst>
              <a:ext uri="{FF2B5EF4-FFF2-40B4-BE49-F238E27FC236}">
                <a16:creationId xmlns:a16="http://schemas.microsoft.com/office/drawing/2014/main" id="{02ACB276-0814-A75E-ABA8-B0ABF39AC0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93825"/>
            <a:ext cx="9110663"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投影片編號版面配置區 5">
            <a:extLst>
              <a:ext uri="{FF2B5EF4-FFF2-40B4-BE49-F238E27FC236}">
                <a16:creationId xmlns:a16="http://schemas.microsoft.com/office/drawing/2014/main" id="{54C0CE07-FD02-22C7-DA59-12FDA305C4B5}"/>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057BF618-9CAB-574C-B434-89749CEBB7A0}" type="slidenum">
              <a:rPr lang="en-US" altLang="zh-TW" smtClean="0">
                <a:solidFill>
                  <a:schemeClr val="tx1"/>
                </a:solidFill>
              </a:rPr>
              <a:pPr/>
              <a:t>21</a:t>
            </a:fld>
            <a:endParaRPr lang="en-US" altLang="zh-TW">
              <a:solidFill>
                <a:schemeClr val="tx1"/>
              </a:solidFill>
            </a:endParaRPr>
          </a:p>
        </p:txBody>
      </p:sp>
      <p:sp>
        <p:nvSpPr>
          <p:cNvPr id="24579" name="Rectangle 2">
            <a:extLst>
              <a:ext uri="{FF2B5EF4-FFF2-40B4-BE49-F238E27FC236}">
                <a16:creationId xmlns:a16="http://schemas.microsoft.com/office/drawing/2014/main" id="{E1F4A476-7756-24E4-A1CA-D327918B8D7C}"/>
              </a:ext>
            </a:extLst>
          </p:cNvPr>
          <p:cNvSpPr>
            <a:spLocks noGrp="1" noChangeArrowheads="1"/>
          </p:cNvSpPr>
          <p:nvPr>
            <p:ph type="title"/>
          </p:nvPr>
        </p:nvSpPr>
        <p:spPr/>
        <p:txBody>
          <a:bodyPr/>
          <a:lstStyle/>
          <a:p>
            <a:pPr eaLnBrk="1" hangingPunct="1"/>
            <a:r>
              <a:rPr lang="zh-TW" altLang="en-US" dirty="0">
                <a:solidFill>
                  <a:srgbClr val="FF2F92"/>
                </a:solidFill>
              </a:rPr>
              <a:t>物料清單 </a:t>
            </a:r>
            <a:r>
              <a:rPr lang="en-US" altLang="zh-TW" dirty="0">
                <a:solidFill>
                  <a:srgbClr val="FF2F92"/>
                </a:solidFill>
              </a:rPr>
              <a:t>(Bill of Material) </a:t>
            </a:r>
          </a:p>
        </p:txBody>
      </p:sp>
      <p:sp>
        <p:nvSpPr>
          <p:cNvPr id="24580" name="Rectangle 3">
            <a:extLst>
              <a:ext uri="{FF2B5EF4-FFF2-40B4-BE49-F238E27FC236}">
                <a16:creationId xmlns:a16="http://schemas.microsoft.com/office/drawing/2014/main" id="{D8978000-E4B2-FF84-750B-D9E178B3BA8B}"/>
              </a:ext>
            </a:extLst>
          </p:cNvPr>
          <p:cNvSpPr>
            <a:spLocks noGrp="1" noChangeArrowheads="1"/>
          </p:cNvSpPr>
          <p:nvPr>
            <p:ph type="body" idx="1"/>
          </p:nvPr>
        </p:nvSpPr>
        <p:spPr/>
        <p:txBody>
          <a:bodyPr/>
          <a:lstStyle/>
          <a:p>
            <a:pPr eaLnBrk="1" hangingPunct="1"/>
            <a:r>
              <a:rPr lang="zh-TW" altLang="en-US" dirty="0">
                <a:highlight>
                  <a:srgbClr val="FFFF00"/>
                </a:highlight>
              </a:rPr>
              <a:t>描寫了一個產品是由下層那些數量的零組件在製造過程中所組成的 </a:t>
            </a:r>
          </a:p>
          <a:p>
            <a:pPr eaLnBrk="1" hangingPunct="1"/>
            <a:r>
              <a:rPr lang="zh-TW" altLang="en-US" dirty="0"/>
              <a:t>用於製造單位為個、台、輛等單位之產業，這些產業如汽車業、顯示器、一般家電、電腦組裝等等 ，對於連續流程產業</a:t>
            </a:r>
            <a:r>
              <a:rPr lang="en-US" altLang="zh-TW" dirty="0"/>
              <a:t>(Process industry)</a:t>
            </a:r>
            <a:r>
              <a:rPr lang="zh-TW" altLang="en-US" dirty="0"/>
              <a:t>，則另以配方</a:t>
            </a:r>
            <a:r>
              <a:rPr lang="en-US" altLang="zh-TW" dirty="0"/>
              <a:t>(Recipe)</a:t>
            </a:r>
            <a:r>
              <a:rPr lang="zh-TW" altLang="en-US" dirty="0"/>
              <a:t>方法來表示。 </a:t>
            </a:r>
          </a:p>
          <a:p>
            <a:pPr eaLnBrk="1" hangingPunct="1"/>
            <a:r>
              <a:rPr lang="zh-TW" altLang="en-US" dirty="0"/>
              <a:t>圖</a:t>
            </a:r>
            <a:r>
              <a:rPr lang="en-US" altLang="zh-TW" dirty="0"/>
              <a:t>: </a:t>
            </a:r>
            <a:r>
              <a:rPr lang="zh-TW" altLang="en-US" dirty="0"/>
              <a:t>物料清單之三種表示方式 </a:t>
            </a:r>
          </a:p>
        </p:txBody>
      </p:sp>
      <p:sp>
        <p:nvSpPr>
          <p:cNvPr id="3" name="文字方塊 2">
            <a:extLst>
              <a:ext uri="{FF2B5EF4-FFF2-40B4-BE49-F238E27FC236}">
                <a16:creationId xmlns:a16="http://schemas.microsoft.com/office/drawing/2014/main" id="{21AE6DB2-E68B-FE99-C322-27FA1C12AF56}"/>
              </a:ext>
            </a:extLst>
          </p:cNvPr>
          <p:cNvSpPr txBox="1"/>
          <p:nvPr/>
        </p:nvSpPr>
        <p:spPr>
          <a:xfrm>
            <a:off x="510264" y="5880100"/>
            <a:ext cx="7014063" cy="369332"/>
          </a:xfrm>
          <a:prstGeom prst="rect">
            <a:avLst/>
          </a:prstGeom>
          <a:noFill/>
        </p:spPr>
        <p:txBody>
          <a:bodyPr wrap="square">
            <a:spAutoFit/>
          </a:bodyPr>
          <a:lstStyle/>
          <a:p>
            <a:pPr eaLnBrk="1" hangingPunct="1"/>
            <a:r>
              <a:rPr lang="en-US" altLang="zh-TW" dirty="0"/>
              <a:t>https://</a:t>
            </a:r>
            <a:r>
              <a:rPr lang="en-US" altLang="zh-TW" dirty="0" err="1"/>
              <a:t>www.youtube.com</a:t>
            </a:r>
            <a:r>
              <a:rPr lang="en-US" altLang="zh-TW" dirty="0"/>
              <a:t>/</a:t>
            </a:r>
            <a:r>
              <a:rPr lang="en-US" altLang="zh-TW" dirty="0" err="1"/>
              <a:t>watch?v</a:t>
            </a:r>
            <a:r>
              <a:rPr lang="en-US" altLang="zh-TW" dirty="0"/>
              <a:t>=7A8FpxVObPE</a:t>
            </a:r>
            <a:endParaRPr lang="zh-TW" altLang="en-US" dirty="0"/>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投影片編號版面配置區 6">
            <a:extLst>
              <a:ext uri="{FF2B5EF4-FFF2-40B4-BE49-F238E27FC236}">
                <a16:creationId xmlns:a16="http://schemas.microsoft.com/office/drawing/2014/main" id="{365AC107-E847-D194-60F7-7A862AA85FBA}"/>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71D858CF-1F20-8844-B241-84F8FBFE3FAA}" type="slidenum">
              <a:rPr lang="en-US" altLang="zh-TW" smtClean="0">
                <a:solidFill>
                  <a:schemeClr val="tx1"/>
                </a:solidFill>
              </a:rPr>
              <a:pPr/>
              <a:t>22</a:t>
            </a:fld>
            <a:endParaRPr lang="en-US" altLang="zh-TW">
              <a:solidFill>
                <a:schemeClr val="tx1"/>
              </a:solidFill>
            </a:endParaRPr>
          </a:p>
        </p:txBody>
      </p:sp>
      <p:sp>
        <p:nvSpPr>
          <p:cNvPr id="25603" name="Rectangle 2">
            <a:extLst>
              <a:ext uri="{FF2B5EF4-FFF2-40B4-BE49-F238E27FC236}">
                <a16:creationId xmlns:a16="http://schemas.microsoft.com/office/drawing/2014/main" id="{75D868A1-2C57-E77A-4306-530E19130BE5}"/>
              </a:ext>
            </a:extLst>
          </p:cNvPr>
          <p:cNvSpPr>
            <a:spLocks noGrp="1" noChangeArrowheads="1"/>
          </p:cNvSpPr>
          <p:nvPr>
            <p:ph type="title"/>
          </p:nvPr>
        </p:nvSpPr>
        <p:spPr/>
        <p:txBody>
          <a:bodyPr/>
          <a:lstStyle/>
          <a:p>
            <a:pPr eaLnBrk="1" hangingPunct="1"/>
            <a:r>
              <a:rPr lang="zh-TW" altLang="en-US"/>
              <a:t>物料清單之三種表示方式</a:t>
            </a:r>
          </a:p>
        </p:txBody>
      </p:sp>
      <p:pic>
        <p:nvPicPr>
          <p:cNvPr id="25604" name="Picture 9">
            <a:extLst>
              <a:ext uri="{FF2B5EF4-FFF2-40B4-BE49-F238E27FC236}">
                <a16:creationId xmlns:a16="http://schemas.microsoft.com/office/drawing/2014/main" id="{4F8705E3-541E-7DAF-99FD-0791DE691B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692150"/>
            <a:ext cx="5856288" cy="612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投影片編號版面配置區 5">
            <a:extLst>
              <a:ext uri="{FF2B5EF4-FFF2-40B4-BE49-F238E27FC236}">
                <a16:creationId xmlns:a16="http://schemas.microsoft.com/office/drawing/2014/main" id="{4DA21B59-7236-1866-48C0-7E58DCF62D42}"/>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2DAA3286-DC7F-8E4F-B476-D989FBCE28CA}" type="slidenum">
              <a:rPr lang="en-US" altLang="zh-TW" smtClean="0">
                <a:solidFill>
                  <a:schemeClr val="tx1"/>
                </a:solidFill>
              </a:rPr>
              <a:pPr/>
              <a:t>23</a:t>
            </a:fld>
            <a:endParaRPr lang="en-US" altLang="zh-TW">
              <a:solidFill>
                <a:schemeClr val="tx1"/>
              </a:solidFill>
            </a:endParaRPr>
          </a:p>
        </p:txBody>
      </p:sp>
      <p:sp>
        <p:nvSpPr>
          <p:cNvPr id="26627" name="Rectangle 2">
            <a:extLst>
              <a:ext uri="{FF2B5EF4-FFF2-40B4-BE49-F238E27FC236}">
                <a16:creationId xmlns:a16="http://schemas.microsoft.com/office/drawing/2014/main" id="{D445E4BB-A019-959D-4291-5D53BDB9FA46}"/>
              </a:ext>
            </a:extLst>
          </p:cNvPr>
          <p:cNvSpPr>
            <a:spLocks noGrp="1" noChangeArrowheads="1"/>
          </p:cNvSpPr>
          <p:nvPr>
            <p:ph type="title"/>
          </p:nvPr>
        </p:nvSpPr>
        <p:spPr/>
        <p:txBody>
          <a:bodyPr/>
          <a:lstStyle/>
          <a:p>
            <a:pPr eaLnBrk="1" hangingPunct="1"/>
            <a:r>
              <a:rPr lang="en-US" altLang="zh-TW"/>
              <a:t>Configurable </a:t>
            </a:r>
            <a:r>
              <a:rPr lang="zh-TW" altLang="en-US"/>
              <a:t>物料清單 </a:t>
            </a:r>
          </a:p>
        </p:txBody>
      </p:sp>
      <p:sp>
        <p:nvSpPr>
          <p:cNvPr id="26628" name="Rectangle 3">
            <a:extLst>
              <a:ext uri="{FF2B5EF4-FFF2-40B4-BE49-F238E27FC236}">
                <a16:creationId xmlns:a16="http://schemas.microsoft.com/office/drawing/2014/main" id="{18624875-A52D-5C78-FFE4-F4EFDD5EBB99}"/>
              </a:ext>
            </a:extLst>
          </p:cNvPr>
          <p:cNvSpPr>
            <a:spLocks noGrp="1" noChangeArrowheads="1"/>
          </p:cNvSpPr>
          <p:nvPr>
            <p:ph type="body" idx="1"/>
          </p:nvPr>
        </p:nvSpPr>
        <p:spPr/>
        <p:txBody>
          <a:bodyPr/>
          <a:lstStyle/>
          <a:p>
            <a:pPr eaLnBrk="1" hangingPunct="1"/>
            <a:r>
              <a:rPr lang="zh-TW" altLang="en-US" dirty="0"/>
              <a:t>為現代 </a:t>
            </a:r>
            <a:r>
              <a:rPr lang="en-US" altLang="zh-TW" dirty="0"/>
              <a:t>Configure to order </a:t>
            </a:r>
            <a:r>
              <a:rPr lang="zh-TW" altLang="en-US" dirty="0"/>
              <a:t>環境中常使用之方式，由於</a:t>
            </a:r>
            <a:r>
              <a:rPr lang="zh-TW" altLang="en-US" dirty="0">
                <a:solidFill>
                  <a:srgbClr val="0070C0"/>
                </a:solidFill>
              </a:rPr>
              <a:t>二種</a:t>
            </a:r>
            <a:r>
              <a:rPr lang="en-US" altLang="zh-TW" dirty="0">
                <a:solidFill>
                  <a:srgbClr val="0070C0"/>
                </a:solidFill>
              </a:rPr>
              <a:t>(</a:t>
            </a:r>
            <a:r>
              <a:rPr lang="zh-TW" altLang="en-US" dirty="0">
                <a:solidFill>
                  <a:srgbClr val="0070C0"/>
                </a:solidFill>
              </a:rPr>
              <a:t>或多種</a:t>
            </a:r>
            <a:r>
              <a:rPr lang="en-US" altLang="zh-TW" dirty="0">
                <a:solidFill>
                  <a:srgbClr val="0070C0"/>
                </a:solidFill>
              </a:rPr>
              <a:t>)</a:t>
            </a:r>
            <a:r>
              <a:rPr lang="zh-TW" altLang="en-US" dirty="0">
                <a:solidFill>
                  <a:srgbClr val="0070C0"/>
                </a:solidFill>
              </a:rPr>
              <a:t>產品間物料清單之差異僅在於某些物料</a:t>
            </a:r>
            <a:r>
              <a:rPr lang="zh-TW" altLang="en-US" dirty="0"/>
              <a:t>，而且這些物料非常類似，我們因此將這些物料歸為一品類表示於物料清單，這種方式可避免為每一產品建立一物料清單，降低資料儲存與維護的成本 </a:t>
            </a:r>
          </a:p>
          <a:p>
            <a:pPr eaLnBrk="1" hangingPunct="1"/>
            <a:r>
              <a:rPr lang="zh-TW" altLang="en-US" dirty="0"/>
              <a:t>圖</a:t>
            </a:r>
            <a:r>
              <a:rPr lang="en-US" altLang="zh-TW" dirty="0"/>
              <a:t>: Configurable BOM </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投影片編號版面配置區 6">
            <a:extLst>
              <a:ext uri="{FF2B5EF4-FFF2-40B4-BE49-F238E27FC236}">
                <a16:creationId xmlns:a16="http://schemas.microsoft.com/office/drawing/2014/main" id="{23E8F911-E21A-3449-C9CA-5E0D7C97C42E}"/>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E0ADB268-9B69-7943-852D-47B583D59E7E}" type="slidenum">
              <a:rPr lang="en-US" altLang="zh-TW" smtClean="0">
                <a:solidFill>
                  <a:schemeClr val="tx1"/>
                </a:solidFill>
              </a:rPr>
              <a:pPr/>
              <a:t>24</a:t>
            </a:fld>
            <a:endParaRPr lang="en-US" altLang="zh-TW">
              <a:solidFill>
                <a:schemeClr val="tx1"/>
              </a:solidFill>
            </a:endParaRPr>
          </a:p>
        </p:txBody>
      </p:sp>
      <p:sp>
        <p:nvSpPr>
          <p:cNvPr id="27651" name="Rectangle 2">
            <a:extLst>
              <a:ext uri="{FF2B5EF4-FFF2-40B4-BE49-F238E27FC236}">
                <a16:creationId xmlns:a16="http://schemas.microsoft.com/office/drawing/2014/main" id="{1F14AAC9-7855-F672-CFFD-B9755853414F}"/>
              </a:ext>
            </a:extLst>
          </p:cNvPr>
          <p:cNvSpPr>
            <a:spLocks noGrp="1" noChangeArrowheads="1"/>
          </p:cNvSpPr>
          <p:nvPr>
            <p:ph type="title"/>
          </p:nvPr>
        </p:nvSpPr>
        <p:spPr/>
        <p:txBody>
          <a:bodyPr/>
          <a:lstStyle/>
          <a:p>
            <a:pPr eaLnBrk="1" hangingPunct="1"/>
            <a:r>
              <a:rPr lang="en-US" altLang="zh-TW"/>
              <a:t>Configurable BOM</a:t>
            </a:r>
          </a:p>
        </p:txBody>
      </p:sp>
      <p:pic>
        <p:nvPicPr>
          <p:cNvPr id="27652" name="Picture 9">
            <a:extLst>
              <a:ext uri="{FF2B5EF4-FFF2-40B4-BE49-F238E27FC236}">
                <a16:creationId xmlns:a16="http://schemas.microsoft.com/office/drawing/2014/main" id="{D9CEA68C-E4A0-A694-7DE4-0100B2AC0A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725" y="1171575"/>
            <a:ext cx="7448550" cy="451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投影片編號版面配置區 5">
            <a:extLst>
              <a:ext uri="{FF2B5EF4-FFF2-40B4-BE49-F238E27FC236}">
                <a16:creationId xmlns:a16="http://schemas.microsoft.com/office/drawing/2014/main" id="{C2829726-9C88-0D46-CE5B-2CACB81271F5}"/>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DA0D9972-0E56-F94F-8344-A874941DFFC0}" type="slidenum">
              <a:rPr lang="en-US" altLang="zh-TW" smtClean="0">
                <a:solidFill>
                  <a:schemeClr val="tx1"/>
                </a:solidFill>
              </a:rPr>
              <a:pPr/>
              <a:t>25</a:t>
            </a:fld>
            <a:endParaRPr lang="en-US" altLang="zh-TW">
              <a:solidFill>
                <a:schemeClr val="tx1"/>
              </a:solidFill>
            </a:endParaRPr>
          </a:p>
        </p:txBody>
      </p:sp>
      <p:sp>
        <p:nvSpPr>
          <p:cNvPr id="28675" name="Rectangle 2">
            <a:extLst>
              <a:ext uri="{FF2B5EF4-FFF2-40B4-BE49-F238E27FC236}">
                <a16:creationId xmlns:a16="http://schemas.microsoft.com/office/drawing/2014/main" id="{60AEFE2D-BE6B-8321-65FF-8A538BED22CE}"/>
              </a:ext>
            </a:extLst>
          </p:cNvPr>
          <p:cNvSpPr>
            <a:spLocks noGrp="1" noChangeArrowheads="1"/>
          </p:cNvSpPr>
          <p:nvPr>
            <p:ph type="title"/>
          </p:nvPr>
        </p:nvSpPr>
        <p:spPr/>
        <p:txBody>
          <a:bodyPr/>
          <a:lstStyle/>
          <a:p>
            <a:pPr eaLnBrk="1" hangingPunct="1"/>
            <a:r>
              <a:rPr lang="zh-TW" altLang="en-US"/>
              <a:t>低階編碼</a:t>
            </a:r>
            <a:r>
              <a:rPr lang="en-US" altLang="zh-TW"/>
              <a:t>(Low-level coding) </a:t>
            </a:r>
          </a:p>
        </p:txBody>
      </p:sp>
      <p:sp>
        <p:nvSpPr>
          <p:cNvPr id="28676" name="Rectangle 3">
            <a:extLst>
              <a:ext uri="{FF2B5EF4-FFF2-40B4-BE49-F238E27FC236}">
                <a16:creationId xmlns:a16="http://schemas.microsoft.com/office/drawing/2014/main" id="{29CA33E2-088A-FC7F-49AF-64CFB286426A}"/>
              </a:ext>
            </a:extLst>
          </p:cNvPr>
          <p:cNvSpPr>
            <a:spLocks noGrp="1" noChangeArrowheads="1"/>
          </p:cNvSpPr>
          <p:nvPr>
            <p:ph type="body" idx="1"/>
          </p:nvPr>
        </p:nvSpPr>
        <p:spPr/>
        <p:txBody>
          <a:bodyPr/>
          <a:lstStyle/>
          <a:p>
            <a:pPr eaLnBrk="1" hangingPunct="1"/>
            <a:r>
              <a:rPr lang="zh-TW" altLang="en-US"/>
              <a:t>一物料的低階編碼比其曾出現的所有物料清單中其各父層的低階編碼大，低階編碼控制了以後將談及的</a:t>
            </a:r>
            <a:r>
              <a:rPr lang="en-US" altLang="zh-TW"/>
              <a:t>MRP</a:t>
            </a:r>
            <a:r>
              <a:rPr lang="zh-TW" altLang="en-US"/>
              <a:t>的規劃順序 </a:t>
            </a:r>
          </a:p>
          <a:p>
            <a:pPr eaLnBrk="1" hangingPunct="1"/>
            <a:r>
              <a:rPr lang="zh-TW" altLang="en-US"/>
              <a:t>圖</a:t>
            </a:r>
            <a:r>
              <a:rPr lang="en-US" altLang="zh-TW"/>
              <a:t>: </a:t>
            </a:r>
            <a:r>
              <a:rPr lang="zh-TW" altLang="en-US"/>
              <a:t>低階編碼</a:t>
            </a:r>
            <a:r>
              <a:rPr lang="en-US" altLang="zh-TW"/>
              <a:t>(Low-level coding)</a:t>
            </a:r>
            <a:r>
              <a:rPr lang="zh-TW" altLang="en-US"/>
              <a:t>與規劃順序</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投影片編號版面配置區 6">
            <a:extLst>
              <a:ext uri="{FF2B5EF4-FFF2-40B4-BE49-F238E27FC236}">
                <a16:creationId xmlns:a16="http://schemas.microsoft.com/office/drawing/2014/main" id="{C48DF9E8-E92F-D6F3-DEC5-01C41AA9A311}"/>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D9BFDB64-53DD-B24B-BC5B-5AD18A81C7BD}" type="slidenum">
              <a:rPr lang="en-US" altLang="zh-TW" smtClean="0">
                <a:solidFill>
                  <a:schemeClr val="tx1"/>
                </a:solidFill>
              </a:rPr>
              <a:pPr/>
              <a:t>26</a:t>
            </a:fld>
            <a:endParaRPr lang="en-US" altLang="zh-TW">
              <a:solidFill>
                <a:schemeClr val="tx1"/>
              </a:solidFill>
            </a:endParaRPr>
          </a:p>
        </p:txBody>
      </p:sp>
      <p:sp>
        <p:nvSpPr>
          <p:cNvPr id="29699" name="Rectangle 2">
            <a:extLst>
              <a:ext uri="{FF2B5EF4-FFF2-40B4-BE49-F238E27FC236}">
                <a16:creationId xmlns:a16="http://schemas.microsoft.com/office/drawing/2014/main" id="{2F50F4BB-5258-80F2-6E5B-8AA4D50F265A}"/>
              </a:ext>
            </a:extLst>
          </p:cNvPr>
          <p:cNvSpPr>
            <a:spLocks noGrp="1" noChangeArrowheads="1"/>
          </p:cNvSpPr>
          <p:nvPr>
            <p:ph type="title"/>
          </p:nvPr>
        </p:nvSpPr>
        <p:spPr/>
        <p:txBody>
          <a:bodyPr/>
          <a:lstStyle/>
          <a:p>
            <a:pPr eaLnBrk="1" hangingPunct="1"/>
            <a:r>
              <a:rPr lang="zh-TW" altLang="en-US"/>
              <a:t>低階編碼與規劃順序</a:t>
            </a:r>
          </a:p>
        </p:txBody>
      </p:sp>
      <p:pic>
        <p:nvPicPr>
          <p:cNvPr id="29700" name="Picture 9">
            <a:extLst>
              <a:ext uri="{FF2B5EF4-FFF2-40B4-BE49-F238E27FC236}">
                <a16:creationId xmlns:a16="http://schemas.microsoft.com/office/drawing/2014/main" id="{2F5FCDF7-9EF9-2FE4-2095-C244BBBE7C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63" y="1052513"/>
            <a:ext cx="8929687"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投影片編號版面配置區 5">
            <a:extLst>
              <a:ext uri="{FF2B5EF4-FFF2-40B4-BE49-F238E27FC236}">
                <a16:creationId xmlns:a16="http://schemas.microsoft.com/office/drawing/2014/main" id="{3231E83D-DE14-F0A1-88A3-8BD08C429B59}"/>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856AC4B1-939B-BD49-AF62-4E9DC6DB0B11}" type="slidenum">
              <a:rPr lang="en-US" altLang="zh-TW" smtClean="0">
                <a:solidFill>
                  <a:schemeClr val="tx1"/>
                </a:solidFill>
              </a:rPr>
              <a:pPr/>
              <a:t>27</a:t>
            </a:fld>
            <a:endParaRPr lang="en-US" altLang="zh-TW">
              <a:solidFill>
                <a:schemeClr val="tx1"/>
              </a:solidFill>
            </a:endParaRPr>
          </a:p>
        </p:txBody>
      </p:sp>
      <p:sp>
        <p:nvSpPr>
          <p:cNvPr id="30723" name="Rectangle 2">
            <a:extLst>
              <a:ext uri="{FF2B5EF4-FFF2-40B4-BE49-F238E27FC236}">
                <a16:creationId xmlns:a16="http://schemas.microsoft.com/office/drawing/2014/main" id="{193B1D8A-877A-72EC-CFBE-C1D7374D788E}"/>
              </a:ext>
            </a:extLst>
          </p:cNvPr>
          <p:cNvSpPr>
            <a:spLocks noGrp="1" noChangeArrowheads="1"/>
          </p:cNvSpPr>
          <p:nvPr>
            <p:ph type="title"/>
          </p:nvPr>
        </p:nvSpPr>
        <p:spPr/>
        <p:txBody>
          <a:bodyPr/>
          <a:lstStyle/>
          <a:p>
            <a:pPr eaLnBrk="1" hangingPunct="1"/>
            <a:r>
              <a:rPr lang="zh-TW" altLang="en-US"/>
              <a:t>工作中心</a:t>
            </a:r>
            <a:r>
              <a:rPr lang="en-US" altLang="zh-TW"/>
              <a:t>(Work Center) 1/2 </a:t>
            </a:r>
          </a:p>
        </p:txBody>
      </p:sp>
      <p:sp>
        <p:nvSpPr>
          <p:cNvPr id="30724" name="Rectangle 3">
            <a:extLst>
              <a:ext uri="{FF2B5EF4-FFF2-40B4-BE49-F238E27FC236}">
                <a16:creationId xmlns:a16="http://schemas.microsoft.com/office/drawing/2014/main" id="{FC22E757-DF1A-995A-7B85-6618D21143A5}"/>
              </a:ext>
            </a:extLst>
          </p:cNvPr>
          <p:cNvSpPr>
            <a:spLocks noGrp="1" noChangeArrowheads="1"/>
          </p:cNvSpPr>
          <p:nvPr>
            <p:ph type="body" idx="1"/>
          </p:nvPr>
        </p:nvSpPr>
        <p:spPr/>
        <p:txBody>
          <a:bodyPr/>
          <a:lstStyle/>
          <a:p>
            <a:pPr eaLnBrk="1" hangingPunct="1"/>
            <a:r>
              <a:rPr lang="zh-TW" altLang="en-US" dirty="0"/>
              <a:t>工作中心在生產規劃中有二個非常重要角色：</a:t>
            </a:r>
          </a:p>
          <a:p>
            <a:pPr lvl="1" eaLnBrk="1" hangingPunct="1"/>
            <a:r>
              <a:rPr lang="zh-TW" altLang="en-US" dirty="0"/>
              <a:t>工作中心提供生產規劃中產能相關資訊；</a:t>
            </a:r>
          </a:p>
          <a:p>
            <a:pPr lvl="1" eaLnBrk="1" hangingPunct="1"/>
            <a:r>
              <a:rPr lang="zh-TW" altLang="en-US" dirty="0"/>
              <a:t>維護人力資源部門所決定何種員工技能水準可從事此工作中心之工作之相關資訊。 </a:t>
            </a:r>
          </a:p>
          <a:p>
            <a:pPr eaLnBrk="1" hangingPunct="1"/>
            <a:r>
              <a:rPr lang="zh-TW" altLang="en-US" dirty="0"/>
              <a:t>可以為</a:t>
            </a:r>
            <a:r>
              <a:rPr lang="zh-TW" altLang="en-US" dirty="0">
                <a:highlight>
                  <a:srgbClr val="FFFF00"/>
                </a:highlight>
              </a:rPr>
              <a:t>一台機器或一群機器</a:t>
            </a:r>
            <a:r>
              <a:rPr lang="zh-TW" altLang="en-US" dirty="0"/>
              <a:t>，代表一個人或一群人 </a:t>
            </a:r>
          </a:p>
          <a:p>
            <a:pPr eaLnBrk="1" hangingPunct="1"/>
            <a:endParaRPr lang="en-US" altLang="zh-TW" dirty="0"/>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投影片編號版面配置區 6">
            <a:extLst>
              <a:ext uri="{FF2B5EF4-FFF2-40B4-BE49-F238E27FC236}">
                <a16:creationId xmlns:a16="http://schemas.microsoft.com/office/drawing/2014/main" id="{719B00AA-3E43-2814-82B3-D2444FA253E0}"/>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58D8418F-3DF8-7C4F-A1DC-AD24457BF34E}" type="slidenum">
              <a:rPr lang="en-US" altLang="zh-TW" smtClean="0">
                <a:solidFill>
                  <a:schemeClr val="tx1"/>
                </a:solidFill>
              </a:rPr>
              <a:pPr/>
              <a:t>28</a:t>
            </a:fld>
            <a:endParaRPr lang="en-US" altLang="zh-TW">
              <a:solidFill>
                <a:schemeClr val="tx1"/>
              </a:solidFill>
            </a:endParaRPr>
          </a:p>
        </p:txBody>
      </p:sp>
      <p:sp>
        <p:nvSpPr>
          <p:cNvPr id="31747" name="Rectangle 2">
            <a:extLst>
              <a:ext uri="{FF2B5EF4-FFF2-40B4-BE49-F238E27FC236}">
                <a16:creationId xmlns:a16="http://schemas.microsoft.com/office/drawing/2014/main" id="{955588DB-0B61-7889-BE61-DA8D3A18DE10}"/>
              </a:ext>
            </a:extLst>
          </p:cNvPr>
          <p:cNvSpPr>
            <a:spLocks noGrp="1" noChangeArrowheads="1"/>
          </p:cNvSpPr>
          <p:nvPr>
            <p:ph type="title"/>
          </p:nvPr>
        </p:nvSpPr>
        <p:spPr/>
        <p:txBody>
          <a:bodyPr/>
          <a:lstStyle/>
          <a:p>
            <a:pPr eaLnBrk="1" hangingPunct="1"/>
            <a:r>
              <a:rPr lang="zh-TW" altLang="en-US"/>
              <a:t>工作中心</a:t>
            </a:r>
            <a:r>
              <a:rPr lang="en-US" altLang="zh-TW"/>
              <a:t>(Work Center) 2/2</a:t>
            </a:r>
          </a:p>
        </p:txBody>
      </p:sp>
      <p:sp>
        <p:nvSpPr>
          <p:cNvPr id="31748" name="Rectangle 3">
            <a:extLst>
              <a:ext uri="{FF2B5EF4-FFF2-40B4-BE49-F238E27FC236}">
                <a16:creationId xmlns:a16="http://schemas.microsoft.com/office/drawing/2014/main" id="{39D8301D-92AA-6171-5559-61AE2E4ED559}"/>
              </a:ext>
            </a:extLst>
          </p:cNvPr>
          <p:cNvSpPr>
            <a:spLocks noGrp="1" noChangeArrowheads="1"/>
          </p:cNvSpPr>
          <p:nvPr>
            <p:ph type="body" sz="half" idx="1"/>
          </p:nvPr>
        </p:nvSpPr>
        <p:spPr>
          <a:xfrm>
            <a:off x="492125" y="977900"/>
            <a:ext cx="7248525" cy="4238625"/>
          </a:xfrm>
        </p:spPr>
        <p:txBody>
          <a:bodyPr/>
          <a:lstStyle/>
          <a:p>
            <a:pPr eaLnBrk="1" hangingPunct="1"/>
            <a:r>
              <a:rPr lang="zh-TW" altLang="en-US" sz="2400" dirty="0"/>
              <a:t>讓工作中心上所界定之相關資訊得以被運用，須將工作中心與下列諸項連結：</a:t>
            </a:r>
            <a:r>
              <a:rPr lang="zh-TW" altLang="en-US" sz="2400" dirty="0">
                <a:solidFill>
                  <a:srgbClr val="FF2F92"/>
                </a:solidFill>
              </a:rPr>
              <a:t>途程中之作業、產品成本計算機制、生產前置時間</a:t>
            </a:r>
            <a:r>
              <a:rPr lang="en-US" altLang="zh-TW" sz="2400" dirty="0">
                <a:solidFill>
                  <a:srgbClr val="FF2F92"/>
                </a:solidFill>
              </a:rPr>
              <a:t>(lead time)</a:t>
            </a:r>
            <a:r>
              <a:rPr lang="zh-TW" altLang="en-US" sz="2400" dirty="0">
                <a:solidFill>
                  <a:srgbClr val="FF2F92"/>
                </a:solidFill>
              </a:rPr>
              <a:t>推算方式、產能規劃 </a:t>
            </a:r>
          </a:p>
          <a:p>
            <a:pPr eaLnBrk="1" hangingPunct="1"/>
            <a:r>
              <a:rPr lang="zh-TW" altLang="en-US" sz="2400" dirty="0"/>
              <a:t>圖</a:t>
            </a:r>
            <a:r>
              <a:rPr lang="en-US" altLang="zh-TW" sz="2400" dirty="0"/>
              <a:t>: </a:t>
            </a:r>
            <a:r>
              <a:rPr lang="zh-TW" altLang="en-US" sz="2400" dirty="0"/>
              <a:t>工作中心與途程之關係</a:t>
            </a:r>
          </a:p>
        </p:txBody>
      </p:sp>
      <p:sp>
        <p:nvSpPr>
          <p:cNvPr id="31749" name="Rectangle 5">
            <a:extLst>
              <a:ext uri="{FF2B5EF4-FFF2-40B4-BE49-F238E27FC236}">
                <a16:creationId xmlns:a16="http://schemas.microsoft.com/office/drawing/2014/main" id="{A0E3A4AD-E81F-70BC-D1BA-B5AB40B94CA5}"/>
              </a:ext>
            </a:extLst>
          </p:cNvPr>
          <p:cNvSpPr>
            <a:spLocks noChangeArrowheads="1"/>
          </p:cNvSpPr>
          <p:nvPr/>
        </p:nvSpPr>
        <p:spPr bwMode="auto">
          <a:xfrm>
            <a:off x="0" y="2043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pPr eaLnBrk="1" hangingPunct="1"/>
            <a:endParaRPr lang="zh-TW" altLang="en-US"/>
          </a:p>
        </p:txBody>
      </p:sp>
      <p:pic>
        <p:nvPicPr>
          <p:cNvPr id="31750" name="Picture 8">
            <a:extLst>
              <a:ext uri="{FF2B5EF4-FFF2-40B4-BE49-F238E27FC236}">
                <a16:creationId xmlns:a16="http://schemas.microsoft.com/office/drawing/2014/main" id="{28FAA8B4-7081-F47F-7C83-FC7AFBE3E7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3103563"/>
            <a:ext cx="5211763" cy="356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投影片編號版面配置區 5">
            <a:extLst>
              <a:ext uri="{FF2B5EF4-FFF2-40B4-BE49-F238E27FC236}">
                <a16:creationId xmlns:a16="http://schemas.microsoft.com/office/drawing/2014/main" id="{5C3D62EB-0123-CE84-AB87-08B8B39FC9CE}"/>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23B1EBBD-378A-A44B-AF9D-3C11CD3E10A2}" type="slidenum">
              <a:rPr lang="en-US" altLang="zh-TW" smtClean="0">
                <a:solidFill>
                  <a:schemeClr val="tx1"/>
                </a:solidFill>
              </a:rPr>
              <a:pPr/>
              <a:t>29</a:t>
            </a:fld>
            <a:endParaRPr lang="en-US" altLang="zh-TW">
              <a:solidFill>
                <a:schemeClr val="tx1"/>
              </a:solidFill>
            </a:endParaRPr>
          </a:p>
        </p:txBody>
      </p:sp>
      <p:sp>
        <p:nvSpPr>
          <p:cNvPr id="32771" name="Rectangle 2">
            <a:extLst>
              <a:ext uri="{FF2B5EF4-FFF2-40B4-BE49-F238E27FC236}">
                <a16:creationId xmlns:a16="http://schemas.microsoft.com/office/drawing/2014/main" id="{1611BF26-8245-395A-7E41-05602506354F}"/>
              </a:ext>
            </a:extLst>
          </p:cNvPr>
          <p:cNvSpPr>
            <a:spLocks noGrp="1" noChangeArrowheads="1"/>
          </p:cNvSpPr>
          <p:nvPr>
            <p:ph type="title"/>
          </p:nvPr>
        </p:nvSpPr>
        <p:spPr/>
        <p:txBody>
          <a:bodyPr/>
          <a:lstStyle/>
          <a:p>
            <a:pPr eaLnBrk="1" hangingPunct="1"/>
            <a:r>
              <a:rPr lang="zh-TW" altLang="en-US" dirty="0">
                <a:solidFill>
                  <a:srgbClr val="FF2F92"/>
                </a:solidFill>
              </a:rPr>
              <a:t>途程</a:t>
            </a:r>
            <a:r>
              <a:rPr lang="en-US" altLang="zh-TW" dirty="0">
                <a:solidFill>
                  <a:srgbClr val="FF2F92"/>
                </a:solidFill>
              </a:rPr>
              <a:t>(Routing) </a:t>
            </a:r>
            <a:r>
              <a:rPr lang="en-US" altLang="zh-TW" dirty="0"/>
              <a:t>1/3</a:t>
            </a:r>
          </a:p>
        </p:txBody>
      </p:sp>
      <p:sp>
        <p:nvSpPr>
          <p:cNvPr id="32772" name="Rectangle 3">
            <a:extLst>
              <a:ext uri="{FF2B5EF4-FFF2-40B4-BE49-F238E27FC236}">
                <a16:creationId xmlns:a16="http://schemas.microsoft.com/office/drawing/2014/main" id="{059C5118-6D6F-1229-9C6E-11A8FBB38B62}"/>
              </a:ext>
            </a:extLst>
          </p:cNvPr>
          <p:cNvSpPr>
            <a:spLocks noGrp="1" noChangeArrowheads="1"/>
          </p:cNvSpPr>
          <p:nvPr>
            <p:ph type="body" idx="1"/>
          </p:nvPr>
        </p:nvSpPr>
        <p:spPr/>
        <p:txBody>
          <a:bodyPr/>
          <a:lstStyle/>
          <a:p>
            <a:pPr eaLnBrk="1" hangingPunct="1"/>
            <a:r>
              <a:rPr lang="zh-TW" altLang="en-US" dirty="0">
                <a:solidFill>
                  <a:srgbClr val="FF2F92"/>
                </a:solidFill>
              </a:rPr>
              <a:t>描寫了一物從它的初始狀況到它的最終狀況的程序 </a:t>
            </a:r>
          </a:p>
          <a:p>
            <a:pPr eaLnBrk="1" hangingPunct="1"/>
            <a:r>
              <a:rPr lang="zh-TW" altLang="en-US" dirty="0"/>
              <a:t>也描寫了何物將被生產、如何被生產、以及以何種方法來生產 </a:t>
            </a:r>
          </a:p>
          <a:p>
            <a:pPr eaLnBrk="1" hangingPunct="1"/>
            <a:r>
              <a:rPr lang="zh-TW" altLang="en-US" dirty="0"/>
              <a:t>建立一途程時，首先依據由產品設計與開發部門所提供的產品資訊，將其轉成生產或服務的指令 </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投影片編號版面配置區 5">
            <a:extLst>
              <a:ext uri="{FF2B5EF4-FFF2-40B4-BE49-F238E27FC236}">
                <a16:creationId xmlns:a16="http://schemas.microsoft.com/office/drawing/2014/main" id="{E423B54A-0ABC-0E4B-AB1D-C337F3B71908}"/>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F3A44D49-464C-774F-B189-75D89ABF6B9C}" type="slidenum">
              <a:rPr lang="en-US" altLang="zh-TW" smtClean="0">
                <a:solidFill>
                  <a:schemeClr val="tx1"/>
                </a:solidFill>
              </a:rPr>
              <a:pPr/>
              <a:t>3</a:t>
            </a:fld>
            <a:endParaRPr lang="en-US" altLang="zh-TW">
              <a:solidFill>
                <a:schemeClr val="tx1"/>
              </a:solidFill>
            </a:endParaRPr>
          </a:p>
        </p:txBody>
      </p:sp>
      <p:sp>
        <p:nvSpPr>
          <p:cNvPr id="6147" name="Rectangle 2">
            <a:extLst>
              <a:ext uri="{FF2B5EF4-FFF2-40B4-BE49-F238E27FC236}">
                <a16:creationId xmlns:a16="http://schemas.microsoft.com/office/drawing/2014/main" id="{00843FDC-AD2E-3CBD-A202-542C9DA19151}"/>
              </a:ext>
            </a:extLst>
          </p:cNvPr>
          <p:cNvSpPr>
            <a:spLocks noGrp="1" noChangeArrowheads="1"/>
          </p:cNvSpPr>
          <p:nvPr>
            <p:ph type="title"/>
          </p:nvPr>
        </p:nvSpPr>
        <p:spPr/>
        <p:txBody>
          <a:bodyPr/>
          <a:lstStyle/>
          <a:p>
            <a:pPr eaLnBrk="1" hangingPunct="1"/>
            <a:r>
              <a:rPr lang="zh-TW" altLang="en-US"/>
              <a:t>本章目標 </a:t>
            </a:r>
          </a:p>
        </p:txBody>
      </p:sp>
      <p:sp>
        <p:nvSpPr>
          <p:cNvPr id="6148" name="Rectangle 3">
            <a:extLst>
              <a:ext uri="{FF2B5EF4-FFF2-40B4-BE49-F238E27FC236}">
                <a16:creationId xmlns:a16="http://schemas.microsoft.com/office/drawing/2014/main" id="{663C5AD4-4A63-28D0-5209-A689A7088FAF}"/>
              </a:ext>
            </a:extLst>
          </p:cNvPr>
          <p:cNvSpPr>
            <a:spLocks noGrp="1" noChangeArrowheads="1"/>
          </p:cNvSpPr>
          <p:nvPr>
            <p:ph type="body" idx="1"/>
          </p:nvPr>
        </p:nvSpPr>
        <p:spPr/>
        <p:txBody>
          <a:bodyPr/>
          <a:lstStyle/>
          <a:p>
            <a:pPr marL="711200" indent="-711200" eaLnBrk="1" hangingPunct="1"/>
            <a:r>
              <a:rPr lang="zh-TW" altLang="en-US" sz="2400" dirty="0"/>
              <a:t>概述</a:t>
            </a:r>
            <a:r>
              <a:rPr lang="zh-TW" altLang="en-US" sz="2400" u="sng" dirty="0"/>
              <a:t>企業資源規劃系統</a:t>
            </a:r>
            <a:r>
              <a:rPr lang="zh-TW" altLang="en-US" sz="2400" dirty="0"/>
              <a:t>中生產規劃與控制的範疇與目的。</a:t>
            </a:r>
          </a:p>
          <a:p>
            <a:pPr marL="711200" indent="-711200" eaLnBrk="1" hangingPunct="1"/>
            <a:r>
              <a:rPr lang="zh-TW" altLang="en-US" sz="2400" dirty="0"/>
              <a:t>介紹</a:t>
            </a:r>
            <a:r>
              <a:rPr lang="zh-TW" altLang="en-US" sz="2400" dirty="0">
                <a:solidFill>
                  <a:srgbClr val="FF2F92"/>
                </a:solidFill>
              </a:rPr>
              <a:t>生產規劃與控制企業流程</a:t>
            </a:r>
            <a:r>
              <a:rPr lang="zh-TW" altLang="en-US" sz="2400" dirty="0"/>
              <a:t>及其它領域之關係。</a:t>
            </a:r>
          </a:p>
          <a:p>
            <a:pPr marL="711200" indent="-711200" eaLnBrk="1" hangingPunct="1"/>
            <a:r>
              <a:rPr lang="zh-TW" altLang="en-US" sz="2400" dirty="0"/>
              <a:t>說明所需的基本資料與建立於系統中的組織架構。</a:t>
            </a:r>
          </a:p>
          <a:p>
            <a:pPr marL="711200" indent="-711200" eaLnBrk="1" hangingPunct="1"/>
            <a:r>
              <a:rPr lang="zh-TW" altLang="en-US" sz="2400" dirty="0"/>
              <a:t>簡介生產規劃與控制有關</a:t>
            </a:r>
            <a:r>
              <a:rPr lang="zh-TW" altLang="en-US" sz="2400" dirty="0">
                <a:solidFill>
                  <a:srgbClr val="FF2F92"/>
                </a:solidFill>
              </a:rPr>
              <a:t>長、中、短期</a:t>
            </a:r>
            <a:r>
              <a:rPr lang="zh-TW" altLang="en-US" sz="2400" dirty="0"/>
              <a:t>的規劃功能、其所規劃的標的物、功能間之關係等。</a:t>
            </a:r>
          </a:p>
          <a:p>
            <a:pPr marL="711200" indent="-711200" eaLnBrk="1" hangingPunct="1"/>
            <a:r>
              <a:rPr lang="zh-TW" altLang="en-US" sz="2400" dirty="0"/>
              <a:t>了解</a:t>
            </a:r>
            <a:r>
              <a:rPr lang="zh-TW" altLang="en-US" sz="2400" dirty="0">
                <a:solidFill>
                  <a:srgbClr val="FF2F92"/>
                </a:solidFill>
              </a:rPr>
              <a:t>生產工單的產生、流程與其控管</a:t>
            </a:r>
            <a:r>
              <a:rPr lang="zh-TW" altLang="en-US" sz="2400" dirty="0"/>
              <a:t>。</a:t>
            </a:r>
          </a:p>
        </p:txBody>
      </p:sp>
      <p:sp>
        <p:nvSpPr>
          <p:cNvPr id="3" name="文字方塊 2">
            <a:extLst>
              <a:ext uri="{FF2B5EF4-FFF2-40B4-BE49-F238E27FC236}">
                <a16:creationId xmlns:a16="http://schemas.microsoft.com/office/drawing/2014/main" id="{04D13877-CA57-FF77-74FE-8CFC5B2B3A2D}"/>
              </a:ext>
            </a:extLst>
          </p:cNvPr>
          <p:cNvSpPr txBox="1"/>
          <p:nvPr/>
        </p:nvSpPr>
        <p:spPr>
          <a:xfrm>
            <a:off x="194096" y="6398309"/>
            <a:ext cx="6359103" cy="369332"/>
          </a:xfrm>
          <a:prstGeom prst="rect">
            <a:avLst/>
          </a:prstGeom>
          <a:noFill/>
        </p:spPr>
        <p:txBody>
          <a:bodyPr wrap="square">
            <a:spAutoFit/>
          </a:bodyPr>
          <a:lstStyle/>
          <a:p>
            <a:r>
              <a:rPr lang="zh-TW" altLang="en-US" dirty="0"/>
              <a:t>https://www.youtube.com/watch?v=tim_NDh4Ttc</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投影片編號版面配置區 5">
            <a:extLst>
              <a:ext uri="{FF2B5EF4-FFF2-40B4-BE49-F238E27FC236}">
                <a16:creationId xmlns:a16="http://schemas.microsoft.com/office/drawing/2014/main" id="{9B8B4F05-98DA-906E-B030-5882DF0F9860}"/>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0134E553-8574-B248-B7B4-34ACAF59F09D}" type="slidenum">
              <a:rPr lang="en-US" altLang="zh-TW" smtClean="0">
                <a:solidFill>
                  <a:schemeClr val="tx1"/>
                </a:solidFill>
              </a:rPr>
              <a:pPr/>
              <a:t>30</a:t>
            </a:fld>
            <a:endParaRPr lang="en-US" altLang="zh-TW">
              <a:solidFill>
                <a:schemeClr val="tx1"/>
              </a:solidFill>
            </a:endParaRPr>
          </a:p>
        </p:txBody>
      </p:sp>
      <p:sp>
        <p:nvSpPr>
          <p:cNvPr id="33795" name="Rectangle 2">
            <a:extLst>
              <a:ext uri="{FF2B5EF4-FFF2-40B4-BE49-F238E27FC236}">
                <a16:creationId xmlns:a16="http://schemas.microsoft.com/office/drawing/2014/main" id="{6658C1F9-772D-20FF-54F8-93B4F545F73F}"/>
              </a:ext>
            </a:extLst>
          </p:cNvPr>
          <p:cNvSpPr>
            <a:spLocks noGrp="1" noChangeArrowheads="1"/>
          </p:cNvSpPr>
          <p:nvPr>
            <p:ph type="title"/>
          </p:nvPr>
        </p:nvSpPr>
        <p:spPr/>
        <p:txBody>
          <a:bodyPr/>
          <a:lstStyle/>
          <a:p>
            <a:pPr eaLnBrk="1" hangingPunct="1"/>
            <a:r>
              <a:rPr lang="zh-TW" altLang="en-US"/>
              <a:t>途程</a:t>
            </a:r>
            <a:r>
              <a:rPr lang="en-US" altLang="zh-TW"/>
              <a:t>(Routing) 2/3</a:t>
            </a:r>
          </a:p>
        </p:txBody>
      </p:sp>
      <p:sp>
        <p:nvSpPr>
          <p:cNvPr id="33796" name="Rectangle 3">
            <a:extLst>
              <a:ext uri="{FF2B5EF4-FFF2-40B4-BE49-F238E27FC236}">
                <a16:creationId xmlns:a16="http://schemas.microsoft.com/office/drawing/2014/main" id="{AED2E86A-6FF2-CE19-E9C7-B33142E303EE}"/>
              </a:ext>
            </a:extLst>
          </p:cNvPr>
          <p:cNvSpPr>
            <a:spLocks noGrp="1" noChangeArrowheads="1"/>
          </p:cNvSpPr>
          <p:nvPr>
            <p:ph type="body" idx="1"/>
          </p:nvPr>
        </p:nvSpPr>
        <p:spPr/>
        <p:txBody>
          <a:bodyPr/>
          <a:lstStyle/>
          <a:p>
            <a:pPr eaLnBrk="1" hangingPunct="1"/>
            <a:r>
              <a:rPr lang="zh-TW" altLang="en-US" sz="2400" dirty="0"/>
              <a:t>在途程中定義了</a:t>
            </a:r>
            <a:r>
              <a:rPr lang="zh-TW" altLang="en-US" sz="2400" dirty="0">
                <a:solidFill>
                  <a:srgbClr val="0070C0"/>
                </a:solidFill>
              </a:rPr>
              <a:t>作業</a:t>
            </a:r>
            <a:r>
              <a:rPr lang="en-US" altLang="zh-TW" sz="2400" dirty="0">
                <a:solidFill>
                  <a:srgbClr val="0070C0"/>
                </a:solidFill>
              </a:rPr>
              <a:t>(Operation)</a:t>
            </a:r>
            <a:r>
              <a:rPr lang="zh-TW" altLang="en-US" sz="2400" dirty="0">
                <a:solidFill>
                  <a:srgbClr val="0070C0"/>
                </a:solidFill>
              </a:rPr>
              <a:t>，並以順序描寫了作業在生產或服務發生的先後步驟</a:t>
            </a:r>
            <a:r>
              <a:rPr lang="zh-TW" altLang="en-US" sz="2400" dirty="0"/>
              <a:t>。</a:t>
            </a:r>
          </a:p>
          <a:p>
            <a:pPr eaLnBrk="1" hangingPunct="1"/>
            <a:r>
              <a:rPr lang="zh-TW" altLang="en-US" sz="2400" dirty="0"/>
              <a:t>將生產設施、工作中心、生產工具等分派給各個作業，維護各作業之處理時間。</a:t>
            </a:r>
          </a:p>
          <a:p>
            <a:pPr eaLnBrk="1" hangingPunct="1"/>
            <a:r>
              <a:rPr lang="zh-TW" altLang="en-US" sz="2400" dirty="0"/>
              <a:t>途程的使用上，有時有其時間性，因此須將途程的有效起訖時間加以界定，有時又因不同的生產批量會採用不同的途程，因此須將不同批量與途程間之使用關係加以界定，以幫助系統更迅速與正確地找出適合的途程。 </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投影片編號版面配置區 5">
            <a:extLst>
              <a:ext uri="{FF2B5EF4-FFF2-40B4-BE49-F238E27FC236}">
                <a16:creationId xmlns:a16="http://schemas.microsoft.com/office/drawing/2014/main" id="{A5999195-DFA8-3B26-6210-F6E43F317B0E}"/>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134EBF35-8B26-DD45-A423-F2183A1AA0C2}" type="slidenum">
              <a:rPr lang="en-US" altLang="zh-TW" smtClean="0">
                <a:solidFill>
                  <a:schemeClr val="tx1"/>
                </a:solidFill>
              </a:rPr>
              <a:pPr/>
              <a:t>31</a:t>
            </a:fld>
            <a:endParaRPr lang="en-US" altLang="zh-TW">
              <a:solidFill>
                <a:schemeClr val="tx1"/>
              </a:solidFill>
            </a:endParaRPr>
          </a:p>
        </p:txBody>
      </p:sp>
      <p:sp>
        <p:nvSpPr>
          <p:cNvPr id="34819" name="Rectangle 2">
            <a:extLst>
              <a:ext uri="{FF2B5EF4-FFF2-40B4-BE49-F238E27FC236}">
                <a16:creationId xmlns:a16="http://schemas.microsoft.com/office/drawing/2014/main" id="{396E4725-80A7-69EF-36E8-5384F2EB1739}"/>
              </a:ext>
            </a:extLst>
          </p:cNvPr>
          <p:cNvSpPr>
            <a:spLocks noGrp="1" noChangeArrowheads="1"/>
          </p:cNvSpPr>
          <p:nvPr>
            <p:ph type="title"/>
          </p:nvPr>
        </p:nvSpPr>
        <p:spPr/>
        <p:txBody>
          <a:bodyPr/>
          <a:lstStyle/>
          <a:p>
            <a:pPr eaLnBrk="1" hangingPunct="1"/>
            <a:r>
              <a:rPr lang="zh-TW" altLang="en-US"/>
              <a:t>途程</a:t>
            </a:r>
            <a:r>
              <a:rPr lang="en-US" altLang="zh-TW"/>
              <a:t>(Routing) 3/3</a:t>
            </a:r>
          </a:p>
        </p:txBody>
      </p:sp>
      <p:sp>
        <p:nvSpPr>
          <p:cNvPr id="34820" name="Rectangle 3">
            <a:extLst>
              <a:ext uri="{FF2B5EF4-FFF2-40B4-BE49-F238E27FC236}">
                <a16:creationId xmlns:a16="http://schemas.microsoft.com/office/drawing/2014/main" id="{63DE40DB-8DAC-1BBD-79C6-C822E4A08A2C}"/>
              </a:ext>
            </a:extLst>
          </p:cNvPr>
          <p:cNvSpPr>
            <a:spLocks noGrp="1" noChangeArrowheads="1"/>
          </p:cNvSpPr>
          <p:nvPr>
            <p:ph type="body" idx="1"/>
          </p:nvPr>
        </p:nvSpPr>
        <p:spPr/>
        <p:txBody>
          <a:bodyPr/>
          <a:lstStyle/>
          <a:p>
            <a:pPr eaLnBrk="1" hangingPunct="1">
              <a:lnSpc>
                <a:spcPct val="90000"/>
              </a:lnSpc>
            </a:pPr>
            <a:r>
              <a:rPr lang="zh-TW" altLang="en-US" dirty="0"/>
              <a:t>使用</a:t>
            </a:r>
            <a:r>
              <a:rPr lang="zh-TW" altLang="en-US" dirty="0">
                <a:solidFill>
                  <a:srgbClr val="002060"/>
                </a:solidFill>
                <a:highlight>
                  <a:srgbClr val="FFFF00"/>
                </a:highlight>
              </a:rPr>
              <a:t>一分類</a:t>
            </a:r>
            <a:r>
              <a:rPr lang="en-US" altLang="zh-TW" dirty="0">
                <a:solidFill>
                  <a:srgbClr val="002060"/>
                </a:solidFill>
                <a:highlight>
                  <a:srgbClr val="FFFF00"/>
                </a:highlight>
              </a:rPr>
              <a:t>(Classification)</a:t>
            </a:r>
            <a:r>
              <a:rPr lang="zh-TW" altLang="en-US" dirty="0">
                <a:solidFill>
                  <a:srgbClr val="002060"/>
                </a:solidFill>
                <a:highlight>
                  <a:srgbClr val="FFFF00"/>
                </a:highlight>
              </a:rPr>
              <a:t>系統</a:t>
            </a:r>
            <a:r>
              <a:rPr lang="zh-TW" altLang="en-US" dirty="0"/>
              <a:t>，途程管理的功能可幫助公司員工迅速地找到已建立的或類似的途程</a:t>
            </a:r>
          </a:p>
          <a:p>
            <a:pPr eaLnBrk="1" hangingPunct="1">
              <a:lnSpc>
                <a:spcPct val="90000"/>
              </a:lnSpc>
            </a:pPr>
            <a:r>
              <a:rPr lang="zh-TW" altLang="en-US" dirty="0"/>
              <a:t>某些關於物料群或相似生產方法的資訊可以被儲存，以做為未來找出已建立的或類似的途程之用</a:t>
            </a:r>
          </a:p>
          <a:p>
            <a:pPr eaLnBrk="1" hangingPunct="1">
              <a:lnSpc>
                <a:spcPct val="90000"/>
              </a:lnSpc>
            </a:pPr>
            <a:r>
              <a:rPr lang="zh-TW" altLang="en-US" dirty="0"/>
              <a:t>一途程對一組織結構中之工廠有唯一性，亦即對某一工廠內，此一途程的號碼為唯一的 </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投影片編號版面配置區 5">
            <a:extLst>
              <a:ext uri="{FF2B5EF4-FFF2-40B4-BE49-F238E27FC236}">
                <a16:creationId xmlns:a16="http://schemas.microsoft.com/office/drawing/2014/main" id="{F04DE5CA-C40C-5403-B1C1-1EF5447ABE71}"/>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699C3838-C86E-AF4E-A051-54ABDF03BE8E}" type="slidenum">
              <a:rPr lang="en-US" altLang="zh-TW" smtClean="0">
                <a:solidFill>
                  <a:schemeClr val="tx1"/>
                </a:solidFill>
              </a:rPr>
              <a:pPr/>
              <a:t>32</a:t>
            </a:fld>
            <a:endParaRPr lang="en-US" altLang="zh-TW">
              <a:solidFill>
                <a:schemeClr val="tx1"/>
              </a:solidFill>
            </a:endParaRPr>
          </a:p>
        </p:txBody>
      </p:sp>
      <p:sp>
        <p:nvSpPr>
          <p:cNvPr id="35843" name="Rectangle 2">
            <a:extLst>
              <a:ext uri="{FF2B5EF4-FFF2-40B4-BE49-F238E27FC236}">
                <a16:creationId xmlns:a16="http://schemas.microsoft.com/office/drawing/2014/main" id="{10EF5EF7-2528-AB86-B625-E1AB5B14DBDD}"/>
              </a:ext>
            </a:extLst>
          </p:cNvPr>
          <p:cNvSpPr>
            <a:spLocks noGrp="1" noChangeArrowheads="1"/>
          </p:cNvSpPr>
          <p:nvPr>
            <p:ph type="title"/>
          </p:nvPr>
        </p:nvSpPr>
        <p:spPr/>
        <p:txBody>
          <a:bodyPr/>
          <a:lstStyle/>
          <a:p>
            <a:pPr marL="1117600" indent="-1117600" eaLnBrk="1" hangingPunct="1"/>
            <a:r>
              <a:rPr lang="zh-TW" altLang="en-US"/>
              <a:t>功能 </a:t>
            </a:r>
            <a:r>
              <a:rPr lang="en-US" altLang="zh-TW"/>
              <a:t>(Functions in Detail)</a:t>
            </a:r>
          </a:p>
        </p:txBody>
      </p:sp>
      <p:sp>
        <p:nvSpPr>
          <p:cNvPr id="35844" name="Rectangle 3">
            <a:extLst>
              <a:ext uri="{FF2B5EF4-FFF2-40B4-BE49-F238E27FC236}">
                <a16:creationId xmlns:a16="http://schemas.microsoft.com/office/drawing/2014/main" id="{6AC76058-E9C4-6C4B-0669-369C2EDE328F}"/>
              </a:ext>
            </a:extLst>
          </p:cNvPr>
          <p:cNvSpPr>
            <a:spLocks noGrp="1" noChangeArrowheads="1"/>
          </p:cNvSpPr>
          <p:nvPr>
            <p:ph type="body" idx="1"/>
          </p:nvPr>
        </p:nvSpPr>
        <p:spPr/>
        <p:txBody>
          <a:bodyPr/>
          <a:lstStyle/>
          <a:p>
            <a:pPr eaLnBrk="1" hangingPunct="1">
              <a:lnSpc>
                <a:spcPct val="90000"/>
              </a:lnSpc>
            </a:pPr>
            <a:r>
              <a:rPr lang="zh-TW" altLang="en-US" dirty="0">
                <a:highlight>
                  <a:srgbClr val="FFFF00"/>
                </a:highlight>
              </a:rPr>
              <a:t>銷售與作業規劃</a:t>
            </a:r>
            <a:r>
              <a:rPr lang="en-US" altLang="zh-TW" dirty="0"/>
              <a:t>(Sales &amp; Operations Planning) </a:t>
            </a:r>
          </a:p>
          <a:p>
            <a:pPr eaLnBrk="1" hangingPunct="1">
              <a:lnSpc>
                <a:spcPct val="90000"/>
              </a:lnSpc>
            </a:pPr>
            <a:r>
              <a:rPr lang="zh-TW" altLang="en-US" dirty="0"/>
              <a:t>需求管理</a:t>
            </a:r>
            <a:r>
              <a:rPr lang="en-US" altLang="zh-TW" dirty="0"/>
              <a:t>(Demand Management) </a:t>
            </a:r>
          </a:p>
          <a:p>
            <a:pPr eaLnBrk="1" hangingPunct="1">
              <a:lnSpc>
                <a:spcPct val="90000"/>
              </a:lnSpc>
            </a:pPr>
            <a:r>
              <a:rPr lang="zh-TW" altLang="en-US" dirty="0"/>
              <a:t>主生產規劃</a:t>
            </a:r>
            <a:r>
              <a:rPr lang="en-US" altLang="zh-TW" dirty="0"/>
              <a:t>(Master Production Planning) </a:t>
            </a:r>
            <a:r>
              <a:rPr lang="zh-TW" altLang="en-US" dirty="0"/>
              <a:t>與物料需求規劃</a:t>
            </a:r>
            <a:r>
              <a:rPr lang="en-US" altLang="zh-TW" dirty="0"/>
              <a:t>(Material Requirement Planning) </a:t>
            </a:r>
          </a:p>
          <a:p>
            <a:pPr eaLnBrk="1" hangingPunct="1">
              <a:lnSpc>
                <a:spcPct val="90000"/>
              </a:lnSpc>
            </a:pPr>
            <a:r>
              <a:rPr lang="zh-TW" altLang="en-US" dirty="0">
                <a:solidFill>
                  <a:srgbClr val="FF2F92"/>
                </a:solidFill>
              </a:rPr>
              <a:t>計劃中工單</a:t>
            </a:r>
            <a:r>
              <a:rPr lang="en-US" altLang="zh-TW" dirty="0">
                <a:solidFill>
                  <a:srgbClr val="FF2F92"/>
                </a:solidFill>
              </a:rPr>
              <a:t>(Planned order)</a:t>
            </a:r>
            <a:r>
              <a:rPr lang="zh-TW" altLang="en-US" dirty="0">
                <a:solidFill>
                  <a:srgbClr val="FF2F92"/>
                </a:solidFill>
              </a:rPr>
              <a:t>與生產工單</a:t>
            </a:r>
            <a:r>
              <a:rPr lang="en-US" altLang="zh-TW" dirty="0">
                <a:solidFill>
                  <a:srgbClr val="FF2F92"/>
                </a:solidFill>
              </a:rPr>
              <a:t>(Production order) </a:t>
            </a:r>
          </a:p>
          <a:p>
            <a:pPr eaLnBrk="1" hangingPunct="1">
              <a:lnSpc>
                <a:spcPct val="90000"/>
              </a:lnSpc>
            </a:pPr>
            <a:r>
              <a:rPr lang="zh-TW" altLang="en-US" dirty="0"/>
              <a:t>生產工單流程</a:t>
            </a:r>
            <a:r>
              <a:rPr lang="en-US" altLang="zh-TW" dirty="0"/>
              <a:t>(Production Order Process) </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投影片編號版面配置區 5">
            <a:extLst>
              <a:ext uri="{FF2B5EF4-FFF2-40B4-BE49-F238E27FC236}">
                <a16:creationId xmlns:a16="http://schemas.microsoft.com/office/drawing/2014/main" id="{975F0AB4-A1F9-9FA1-89F0-6AB6E594BC14}"/>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C41BB7B2-D905-404F-8418-5AD72DB2543D}" type="slidenum">
              <a:rPr lang="en-US" altLang="zh-TW" smtClean="0">
                <a:solidFill>
                  <a:schemeClr val="tx1"/>
                </a:solidFill>
              </a:rPr>
              <a:pPr/>
              <a:t>33</a:t>
            </a:fld>
            <a:endParaRPr lang="en-US" altLang="zh-TW">
              <a:solidFill>
                <a:schemeClr val="tx1"/>
              </a:solidFill>
            </a:endParaRPr>
          </a:p>
        </p:txBody>
      </p:sp>
      <p:sp>
        <p:nvSpPr>
          <p:cNvPr id="36867" name="Rectangle 2">
            <a:extLst>
              <a:ext uri="{FF2B5EF4-FFF2-40B4-BE49-F238E27FC236}">
                <a16:creationId xmlns:a16="http://schemas.microsoft.com/office/drawing/2014/main" id="{E22B5A0F-81A7-282B-25C8-F0A690E9874B}"/>
              </a:ext>
            </a:extLst>
          </p:cNvPr>
          <p:cNvSpPr>
            <a:spLocks noGrp="1" noChangeArrowheads="1"/>
          </p:cNvSpPr>
          <p:nvPr>
            <p:ph type="title"/>
          </p:nvPr>
        </p:nvSpPr>
        <p:spPr/>
        <p:txBody>
          <a:bodyPr/>
          <a:lstStyle/>
          <a:p>
            <a:pPr eaLnBrk="1" hangingPunct="1"/>
            <a:r>
              <a:rPr lang="zh-TW" altLang="en-US"/>
              <a:t>銷售與作業規劃 </a:t>
            </a:r>
            <a:r>
              <a:rPr lang="en-US" altLang="zh-TW"/>
              <a:t>1/6</a:t>
            </a:r>
          </a:p>
        </p:txBody>
      </p:sp>
      <p:sp>
        <p:nvSpPr>
          <p:cNvPr id="36868" name="Rectangle 3">
            <a:extLst>
              <a:ext uri="{FF2B5EF4-FFF2-40B4-BE49-F238E27FC236}">
                <a16:creationId xmlns:a16="http://schemas.microsoft.com/office/drawing/2014/main" id="{E955CF2B-AECD-B740-B27A-07AA446F72EB}"/>
              </a:ext>
            </a:extLst>
          </p:cNvPr>
          <p:cNvSpPr>
            <a:spLocks noGrp="1" noChangeArrowheads="1"/>
          </p:cNvSpPr>
          <p:nvPr>
            <p:ph type="body" idx="1"/>
          </p:nvPr>
        </p:nvSpPr>
        <p:spPr/>
        <p:txBody>
          <a:bodyPr/>
          <a:lstStyle/>
          <a:p>
            <a:pPr eaLnBrk="1" hangingPunct="1"/>
            <a:r>
              <a:rPr lang="zh-TW" altLang="en-US" dirty="0"/>
              <a:t>銷售與作業規劃</a:t>
            </a:r>
            <a:r>
              <a:rPr lang="en-US" altLang="zh-TW" dirty="0"/>
              <a:t>(Sales &amp; Operations Planning)</a:t>
            </a:r>
          </a:p>
          <a:p>
            <a:pPr eaLnBrk="1" hangingPunct="1"/>
            <a:r>
              <a:rPr lang="zh-TW" altLang="en-US" dirty="0">
                <a:solidFill>
                  <a:srgbClr val="FF2F92"/>
                </a:solidFill>
              </a:rPr>
              <a:t>目的在於確定</a:t>
            </a:r>
            <a:r>
              <a:rPr lang="zh-TW" altLang="en-US" dirty="0">
                <a:solidFill>
                  <a:srgbClr val="FF2F92"/>
                </a:solidFill>
                <a:highlight>
                  <a:srgbClr val="FFFF00"/>
                </a:highlight>
              </a:rPr>
              <a:t>中期至長期所生產的產品型態與數量</a:t>
            </a:r>
            <a:r>
              <a:rPr lang="zh-TW" altLang="en-US" dirty="0">
                <a:solidFill>
                  <a:srgbClr val="FF2F92"/>
                </a:solidFill>
              </a:rPr>
              <a:t>，調和一個公司中長期所需要的銷售量與所需要的生產量之間的關係</a:t>
            </a:r>
          </a:p>
          <a:p>
            <a:pPr eaLnBrk="1" hangingPunct="1"/>
            <a:r>
              <a:rPr lang="zh-TW" altLang="en-US" dirty="0"/>
              <a:t>一般針對產品群作規劃，以降低所需規劃的資料量</a:t>
            </a:r>
          </a:p>
          <a:p>
            <a:pPr eaLnBrk="1" hangingPunct="1"/>
            <a:r>
              <a:rPr lang="zh-TW" altLang="en-US" dirty="0"/>
              <a:t>也可以特別針對某一完成品作規劃。</a:t>
            </a:r>
          </a:p>
          <a:p>
            <a:pPr eaLnBrk="1" hangingPunct="1"/>
            <a:endParaRPr lang="en-US" altLang="zh-TW" dirty="0"/>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投影片編號版面配置區 5">
            <a:extLst>
              <a:ext uri="{FF2B5EF4-FFF2-40B4-BE49-F238E27FC236}">
                <a16:creationId xmlns:a16="http://schemas.microsoft.com/office/drawing/2014/main" id="{A472186C-8CDF-6798-4DFF-BCDCB72A63BE}"/>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B06F36B2-6C66-DB40-9F15-B4A01F6BD05E}" type="slidenum">
              <a:rPr lang="en-US" altLang="zh-TW" smtClean="0">
                <a:solidFill>
                  <a:schemeClr val="tx1"/>
                </a:solidFill>
              </a:rPr>
              <a:pPr/>
              <a:t>34</a:t>
            </a:fld>
            <a:endParaRPr lang="en-US" altLang="zh-TW">
              <a:solidFill>
                <a:schemeClr val="tx1"/>
              </a:solidFill>
            </a:endParaRPr>
          </a:p>
        </p:txBody>
      </p:sp>
      <p:sp>
        <p:nvSpPr>
          <p:cNvPr id="37891" name="Rectangle 2">
            <a:extLst>
              <a:ext uri="{FF2B5EF4-FFF2-40B4-BE49-F238E27FC236}">
                <a16:creationId xmlns:a16="http://schemas.microsoft.com/office/drawing/2014/main" id="{B40CF6E1-7246-B91E-1DDE-9F17A94F4C79}"/>
              </a:ext>
            </a:extLst>
          </p:cNvPr>
          <p:cNvSpPr>
            <a:spLocks noGrp="1" noChangeArrowheads="1"/>
          </p:cNvSpPr>
          <p:nvPr>
            <p:ph type="title"/>
          </p:nvPr>
        </p:nvSpPr>
        <p:spPr/>
        <p:txBody>
          <a:bodyPr/>
          <a:lstStyle/>
          <a:p>
            <a:pPr eaLnBrk="1" hangingPunct="1"/>
            <a:r>
              <a:rPr lang="zh-TW" altLang="en-US"/>
              <a:t>銷售與作業規劃 </a:t>
            </a:r>
            <a:r>
              <a:rPr lang="en-US" altLang="zh-TW"/>
              <a:t>2/6</a:t>
            </a:r>
          </a:p>
        </p:txBody>
      </p:sp>
      <p:sp>
        <p:nvSpPr>
          <p:cNvPr id="37892" name="Rectangle 3">
            <a:extLst>
              <a:ext uri="{FF2B5EF4-FFF2-40B4-BE49-F238E27FC236}">
                <a16:creationId xmlns:a16="http://schemas.microsoft.com/office/drawing/2014/main" id="{32D961E9-2042-1DBF-485D-9944F0734448}"/>
              </a:ext>
            </a:extLst>
          </p:cNvPr>
          <p:cNvSpPr>
            <a:spLocks noGrp="1" noChangeArrowheads="1"/>
          </p:cNvSpPr>
          <p:nvPr>
            <p:ph type="body" idx="1"/>
          </p:nvPr>
        </p:nvSpPr>
        <p:spPr/>
        <p:txBody>
          <a:bodyPr/>
          <a:lstStyle/>
          <a:p>
            <a:pPr eaLnBrk="1" hangingPunct="1">
              <a:lnSpc>
                <a:spcPct val="90000"/>
              </a:lnSpc>
            </a:pPr>
            <a:r>
              <a:rPr lang="zh-TW" altLang="en-US" dirty="0"/>
              <a:t>目的之一在獲得</a:t>
            </a:r>
            <a:r>
              <a:rPr lang="zh-TW" altLang="en-US" dirty="0">
                <a:highlight>
                  <a:srgbClr val="FFFF00"/>
                </a:highlight>
              </a:rPr>
              <a:t>後續生產規劃所需的規劃資料</a:t>
            </a:r>
            <a:r>
              <a:rPr lang="zh-TW" altLang="en-US" dirty="0"/>
              <a:t>，例如消費者產品或是食品產業中後續生產規劃所需之數據</a:t>
            </a:r>
          </a:p>
          <a:p>
            <a:pPr eaLnBrk="1" hangingPunct="1">
              <a:lnSpc>
                <a:spcPct val="90000"/>
              </a:lnSpc>
            </a:pPr>
            <a:r>
              <a:rPr lang="zh-TW" altLang="en-US" dirty="0"/>
              <a:t>另一個目的在根據市場分析或是過去的歷史資料，例如顧客銷售訂單，以獲得</a:t>
            </a:r>
            <a:r>
              <a:rPr lang="zh-TW" altLang="en-US" u="sng" dirty="0">
                <a:solidFill>
                  <a:srgbClr val="FF2F92"/>
                </a:solidFill>
              </a:rPr>
              <a:t>粗估規劃之銷售數量</a:t>
            </a:r>
            <a:r>
              <a:rPr lang="en-US" altLang="zh-TW" dirty="0">
                <a:solidFill>
                  <a:srgbClr val="FF2F92"/>
                </a:solidFill>
              </a:rPr>
              <a:t>(Rough planned sales quantity)</a:t>
            </a:r>
          </a:p>
          <a:p>
            <a:pPr eaLnBrk="1" hangingPunct="1">
              <a:lnSpc>
                <a:spcPct val="90000"/>
              </a:lnSpc>
            </a:pPr>
            <a:r>
              <a:rPr lang="zh-TW" altLang="en-US" u="sng" dirty="0"/>
              <a:t>粗估規劃之銷售數量</a:t>
            </a:r>
            <a:r>
              <a:rPr lang="zh-TW" altLang="en-US" dirty="0"/>
              <a:t>可進一步與生產數量與生產產能進行比較</a:t>
            </a:r>
          </a:p>
          <a:p>
            <a:pPr eaLnBrk="1" hangingPunct="1">
              <a:lnSpc>
                <a:spcPct val="90000"/>
              </a:lnSpc>
            </a:pPr>
            <a:r>
              <a:rPr lang="zh-TW" altLang="en-US" u="sng" dirty="0"/>
              <a:t>銷售與作業規劃</a:t>
            </a:r>
            <a:r>
              <a:rPr lang="zh-TW" altLang="en-US" dirty="0"/>
              <a:t>並未展開物料清單或是規劃途程。</a:t>
            </a:r>
          </a:p>
          <a:p>
            <a:pPr eaLnBrk="1" hangingPunct="1">
              <a:lnSpc>
                <a:spcPct val="90000"/>
              </a:lnSpc>
            </a:pPr>
            <a:r>
              <a:rPr lang="zh-TW" altLang="en-US" u="sng" dirty="0"/>
              <a:t>銷售與作業規劃</a:t>
            </a:r>
            <a:r>
              <a:rPr lang="zh-TW" altLang="en-US" dirty="0"/>
              <a:t>是用以連結市場導向銷售計劃與生產導向的需求管理與主生產排程。</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投影片編號版面配置區 5">
            <a:extLst>
              <a:ext uri="{FF2B5EF4-FFF2-40B4-BE49-F238E27FC236}">
                <a16:creationId xmlns:a16="http://schemas.microsoft.com/office/drawing/2014/main" id="{1BA16C47-BD68-3E4E-8BBB-3424F21D6822}"/>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6C13122D-AA2D-9D46-980C-4065463B3E4B}" type="slidenum">
              <a:rPr lang="en-US" altLang="zh-TW" smtClean="0">
                <a:solidFill>
                  <a:schemeClr val="tx1"/>
                </a:solidFill>
              </a:rPr>
              <a:pPr/>
              <a:t>35</a:t>
            </a:fld>
            <a:endParaRPr lang="en-US" altLang="zh-TW">
              <a:solidFill>
                <a:schemeClr val="tx1"/>
              </a:solidFill>
            </a:endParaRPr>
          </a:p>
        </p:txBody>
      </p:sp>
      <p:sp>
        <p:nvSpPr>
          <p:cNvPr id="38915" name="Rectangle 2">
            <a:extLst>
              <a:ext uri="{FF2B5EF4-FFF2-40B4-BE49-F238E27FC236}">
                <a16:creationId xmlns:a16="http://schemas.microsoft.com/office/drawing/2014/main" id="{6D9ED8B7-9E2C-0259-F8B8-CC2D5A85D16D}"/>
              </a:ext>
            </a:extLst>
          </p:cNvPr>
          <p:cNvSpPr>
            <a:spLocks noGrp="1" noChangeArrowheads="1"/>
          </p:cNvSpPr>
          <p:nvPr>
            <p:ph type="title"/>
          </p:nvPr>
        </p:nvSpPr>
        <p:spPr/>
        <p:txBody>
          <a:bodyPr/>
          <a:lstStyle/>
          <a:p>
            <a:pPr eaLnBrk="1" hangingPunct="1"/>
            <a:r>
              <a:rPr lang="zh-TW" altLang="en-US"/>
              <a:t>銷售與作業規劃 </a:t>
            </a:r>
            <a:r>
              <a:rPr lang="en-US" altLang="zh-TW"/>
              <a:t>3/6</a:t>
            </a:r>
          </a:p>
        </p:txBody>
      </p:sp>
      <p:sp>
        <p:nvSpPr>
          <p:cNvPr id="38916" name="Rectangle 3">
            <a:extLst>
              <a:ext uri="{FF2B5EF4-FFF2-40B4-BE49-F238E27FC236}">
                <a16:creationId xmlns:a16="http://schemas.microsoft.com/office/drawing/2014/main" id="{E7BCED3C-622F-5912-060D-73EC4CC7A479}"/>
              </a:ext>
            </a:extLst>
          </p:cNvPr>
          <p:cNvSpPr>
            <a:spLocks noGrp="1" noChangeArrowheads="1"/>
          </p:cNvSpPr>
          <p:nvPr>
            <p:ph type="body" idx="1"/>
          </p:nvPr>
        </p:nvSpPr>
        <p:spPr>
          <a:xfrm>
            <a:off x="492125" y="977900"/>
            <a:ext cx="7924800" cy="5546725"/>
          </a:xfrm>
        </p:spPr>
        <p:txBody>
          <a:bodyPr/>
          <a:lstStyle/>
          <a:p>
            <a:pPr eaLnBrk="1" hangingPunct="1"/>
            <a:r>
              <a:rPr lang="zh-TW" altLang="en-US"/>
              <a:t>未使用</a:t>
            </a:r>
            <a:r>
              <a:rPr lang="zh-TW" altLang="en-US" u="sng"/>
              <a:t>企業資源規劃系統</a:t>
            </a:r>
            <a:r>
              <a:rPr lang="zh-TW" altLang="en-US"/>
              <a:t>中之</a:t>
            </a:r>
            <a:r>
              <a:rPr lang="zh-TW" altLang="en-US" u="sng"/>
              <a:t>銷售與作業規劃</a:t>
            </a:r>
            <a:r>
              <a:rPr lang="zh-TW" altLang="en-US"/>
              <a:t>功能的壞處，在某些狀況下，因銷售預測所得數據將直接影響後續生產和控制、物料管理與人力資源管理等相關工作，如果說規劃過程中未與生產中所將使用的資源加以比較，常導致了規劃的日期與數量，可能因為所需的物料與資源未能及時取得，規劃的結果將無法被執行</a:t>
            </a:r>
          </a:p>
          <a:p>
            <a:pPr eaLnBrk="1" hangingPunct="1"/>
            <a:r>
              <a:rPr lang="zh-TW" altLang="en-US"/>
              <a:t>後續各個生產規劃有關層面規劃之規劃結果的品質，依賴</a:t>
            </a:r>
            <a:r>
              <a:rPr lang="zh-TW" altLang="en-US" u="sng"/>
              <a:t>銷售與作業規劃</a:t>
            </a:r>
            <a:r>
              <a:rPr lang="zh-TW" altLang="en-US"/>
              <a:t>階段所獲得的</a:t>
            </a:r>
            <a:r>
              <a:rPr lang="zh-TW" altLang="en-US" u="sng"/>
              <a:t>粗估規劃銷售數量</a:t>
            </a:r>
            <a:endParaRPr lang="zh-TW" altLang="en-US"/>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投影片編號版面配置區 5">
            <a:extLst>
              <a:ext uri="{FF2B5EF4-FFF2-40B4-BE49-F238E27FC236}">
                <a16:creationId xmlns:a16="http://schemas.microsoft.com/office/drawing/2014/main" id="{8C5B6AE3-49E0-116E-953B-23D5C1D834A6}"/>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3213829C-E73A-CA48-8FD3-5F6DDABEFAC4}" type="slidenum">
              <a:rPr lang="en-US" altLang="zh-TW" smtClean="0">
                <a:solidFill>
                  <a:schemeClr val="tx1"/>
                </a:solidFill>
              </a:rPr>
              <a:pPr/>
              <a:t>36</a:t>
            </a:fld>
            <a:endParaRPr lang="en-US" altLang="zh-TW">
              <a:solidFill>
                <a:schemeClr val="tx1"/>
              </a:solidFill>
            </a:endParaRPr>
          </a:p>
        </p:txBody>
      </p:sp>
      <p:sp>
        <p:nvSpPr>
          <p:cNvPr id="39939" name="Rectangle 2">
            <a:extLst>
              <a:ext uri="{FF2B5EF4-FFF2-40B4-BE49-F238E27FC236}">
                <a16:creationId xmlns:a16="http://schemas.microsoft.com/office/drawing/2014/main" id="{79CD2BEF-03A6-4AF6-45CE-55BA28A5559A}"/>
              </a:ext>
            </a:extLst>
          </p:cNvPr>
          <p:cNvSpPr>
            <a:spLocks noGrp="1" noChangeArrowheads="1"/>
          </p:cNvSpPr>
          <p:nvPr>
            <p:ph type="title"/>
          </p:nvPr>
        </p:nvSpPr>
        <p:spPr/>
        <p:txBody>
          <a:bodyPr/>
          <a:lstStyle/>
          <a:p>
            <a:pPr eaLnBrk="1" hangingPunct="1"/>
            <a:r>
              <a:rPr lang="zh-TW" altLang="en-US"/>
              <a:t>銷售與作業規劃 </a:t>
            </a:r>
            <a:r>
              <a:rPr lang="en-US" altLang="zh-TW"/>
              <a:t>4/6</a:t>
            </a:r>
          </a:p>
        </p:txBody>
      </p:sp>
      <p:sp>
        <p:nvSpPr>
          <p:cNvPr id="39940" name="Rectangle 3">
            <a:extLst>
              <a:ext uri="{FF2B5EF4-FFF2-40B4-BE49-F238E27FC236}">
                <a16:creationId xmlns:a16="http://schemas.microsoft.com/office/drawing/2014/main" id="{07BC7569-004E-2874-35B1-EA78C5027187}"/>
              </a:ext>
            </a:extLst>
          </p:cNvPr>
          <p:cNvSpPr>
            <a:spLocks noGrp="1" noChangeArrowheads="1"/>
          </p:cNvSpPr>
          <p:nvPr>
            <p:ph type="body" idx="1"/>
          </p:nvPr>
        </p:nvSpPr>
        <p:spPr>
          <a:xfrm>
            <a:off x="492125" y="977900"/>
            <a:ext cx="7924800" cy="5546725"/>
          </a:xfrm>
        </p:spPr>
        <p:txBody>
          <a:bodyPr/>
          <a:lstStyle/>
          <a:p>
            <a:pPr eaLnBrk="1" hangingPunct="1"/>
            <a:r>
              <a:rPr lang="zh-TW" altLang="en-US"/>
              <a:t>資料可能有下列來源，用於產生銷售數量之初始計劃 ：</a:t>
            </a:r>
          </a:p>
          <a:p>
            <a:pPr lvl="1" eaLnBrk="1" hangingPunct="1"/>
            <a:r>
              <a:rPr lang="zh-TW" altLang="en-US"/>
              <a:t>人工輸入相關的銷售數量；</a:t>
            </a:r>
          </a:p>
          <a:p>
            <a:pPr lvl="1" eaLnBrk="1" hangingPunct="1"/>
            <a:r>
              <a:rPr lang="zh-TW" altLang="en-US"/>
              <a:t>根據過去的歷史資料所預測的結果；</a:t>
            </a:r>
          </a:p>
          <a:p>
            <a:pPr lvl="1" eaLnBrk="1" hangingPunct="1"/>
            <a:r>
              <a:rPr lang="zh-TW" altLang="en-US"/>
              <a:t>直接從成本控制模組中獲利能力分析（</a:t>
            </a:r>
            <a:r>
              <a:rPr lang="en-US" altLang="zh-TW"/>
              <a:t>Profitability Analysis</a:t>
            </a:r>
            <a:r>
              <a:rPr lang="zh-TW" altLang="en-US"/>
              <a:t>）的結果轉換過來；</a:t>
            </a:r>
          </a:p>
          <a:p>
            <a:pPr lvl="1" eaLnBrk="1" hangingPunct="1"/>
            <a:r>
              <a:rPr lang="zh-TW" altLang="en-US"/>
              <a:t>從銷售與配送資訊系統中轉換銷售有關數量；</a:t>
            </a:r>
          </a:p>
          <a:p>
            <a:pPr lvl="1" eaLnBrk="1" hangingPunct="1"/>
            <a:r>
              <a:rPr lang="zh-TW" altLang="en-US"/>
              <a:t>從外部系統中轉換銷售有關數量  </a:t>
            </a: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投影片編號版面配置區 5">
            <a:extLst>
              <a:ext uri="{FF2B5EF4-FFF2-40B4-BE49-F238E27FC236}">
                <a16:creationId xmlns:a16="http://schemas.microsoft.com/office/drawing/2014/main" id="{6ED00BDC-7667-05A3-E7AC-6B66674D609E}"/>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E016B3D8-7155-6E46-A911-2146BD013AF6}" type="slidenum">
              <a:rPr lang="en-US" altLang="zh-TW" smtClean="0">
                <a:solidFill>
                  <a:schemeClr val="tx1"/>
                </a:solidFill>
              </a:rPr>
              <a:pPr/>
              <a:t>37</a:t>
            </a:fld>
            <a:endParaRPr lang="en-US" altLang="zh-TW">
              <a:solidFill>
                <a:schemeClr val="tx1"/>
              </a:solidFill>
            </a:endParaRPr>
          </a:p>
        </p:txBody>
      </p:sp>
      <p:sp>
        <p:nvSpPr>
          <p:cNvPr id="40963" name="Rectangle 2">
            <a:extLst>
              <a:ext uri="{FF2B5EF4-FFF2-40B4-BE49-F238E27FC236}">
                <a16:creationId xmlns:a16="http://schemas.microsoft.com/office/drawing/2014/main" id="{8B543E35-CA9B-591E-ED81-EC1398B76CA5}"/>
              </a:ext>
            </a:extLst>
          </p:cNvPr>
          <p:cNvSpPr>
            <a:spLocks noGrp="1" noChangeArrowheads="1"/>
          </p:cNvSpPr>
          <p:nvPr>
            <p:ph type="title"/>
          </p:nvPr>
        </p:nvSpPr>
        <p:spPr/>
        <p:txBody>
          <a:bodyPr/>
          <a:lstStyle/>
          <a:p>
            <a:pPr eaLnBrk="1" hangingPunct="1"/>
            <a:r>
              <a:rPr lang="zh-TW" altLang="en-US"/>
              <a:t>銷售與作業規劃 </a:t>
            </a:r>
            <a:r>
              <a:rPr lang="en-US" altLang="zh-TW"/>
              <a:t>5/6</a:t>
            </a:r>
          </a:p>
        </p:txBody>
      </p:sp>
      <p:sp>
        <p:nvSpPr>
          <p:cNvPr id="40964" name="Rectangle 3">
            <a:extLst>
              <a:ext uri="{FF2B5EF4-FFF2-40B4-BE49-F238E27FC236}">
                <a16:creationId xmlns:a16="http://schemas.microsoft.com/office/drawing/2014/main" id="{68023C29-45A7-90CA-440F-6188DA91E99D}"/>
              </a:ext>
            </a:extLst>
          </p:cNvPr>
          <p:cNvSpPr>
            <a:spLocks noGrp="1" noChangeArrowheads="1"/>
          </p:cNvSpPr>
          <p:nvPr>
            <p:ph type="body" idx="1"/>
          </p:nvPr>
        </p:nvSpPr>
        <p:spPr>
          <a:xfrm>
            <a:off x="492125" y="977900"/>
            <a:ext cx="7924800" cy="5619750"/>
          </a:xfrm>
        </p:spPr>
        <p:txBody>
          <a:bodyPr/>
          <a:lstStyle/>
          <a:p>
            <a:pPr eaLnBrk="1" hangingPunct="1">
              <a:lnSpc>
                <a:spcPct val="90000"/>
              </a:lnSpc>
            </a:pPr>
            <a:r>
              <a:rPr lang="zh-TW" altLang="en-US"/>
              <a:t>進一步產生</a:t>
            </a:r>
            <a:r>
              <a:rPr lang="zh-TW" altLang="en-US" u="sng"/>
              <a:t>粗略的生產計劃</a:t>
            </a:r>
            <a:r>
              <a:rPr lang="en-US" altLang="zh-TW"/>
              <a:t>(Rough-cut production plan) )</a:t>
            </a:r>
            <a:r>
              <a:rPr lang="zh-TW" altLang="en-US"/>
              <a:t>之初始數量，對有興趣的規劃物件</a:t>
            </a:r>
            <a:r>
              <a:rPr lang="en-US" altLang="zh-TW"/>
              <a:t>(</a:t>
            </a:r>
            <a:r>
              <a:rPr lang="zh-TW" altLang="en-US"/>
              <a:t>可為產品群或某一物料</a:t>
            </a:r>
            <a:r>
              <a:rPr lang="en-US" altLang="zh-TW"/>
              <a:t>)</a:t>
            </a:r>
            <a:r>
              <a:rPr lang="zh-TW" altLang="en-US"/>
              <a:t>，一般上以週或月為時間單位來產生後續數個月的計劃 </a:t>
            </a:r>
          </a:p>
          <a:p>
            <a:pPr eaLnBrk="1" hangingPunct="1">
              <a:lnSpc>
                <a:spcPct val="90000"/>
              </a:lnSpc>
            </a:pPr>
            <a:r>
              <a:rPr lang="zh-TW" altLang="en-US"/>
              <a:t>進行不同版本的計劃模擬，依產能狀況進行調整，使產生的銷售計劃與生產計劃符合 </a:t>
            </a:r>
          </a:p>
          <a:p>
            <a:pPr eaLnBrk="1" hangingPunct="1">
              <a:lnSpc>
                <a:spcPct val="90000"/>
              </a:lnSpc>
            </a:pPr>
            <a:r>
              <a:rPr lang="zh-TW" altLang="en-US"/>
              <a:t>圖</a:t>
            </a:r>
            <a:r>
              <a:rPr lang="en-US" altLang="zh-TW"/>
              <a:t>: </a:t>
            </a:r>
            <a:r>
              <a:rPr lang="zh-TW" altLang="en-US"/>
              <a:t>銷售與作業流程圖 </a:t>
            </a:r>
          </a:p>
        </p:txBody>
      </p:sp>
      <p:sp>
        <p:nvSpPr>
          <p:cNvPr id="3" name="文字方塊 2">
            <a:extLst>
              <a:ext uri="{FF2B5EF4-FFF2-40B4-BE49-F238E27FC236}">
                <a16:creationId xmlns:a16="http://schemas.microsoft.com/office/drawing/2014/main" id="{A05C040D-A177-6EC6-36AF-032EB78D7205}"/>
              </a:ext>
            </a:extLst>
          </p:cNvPr>
          <p:cNvSpPr txBox="1"/>
          <p:nvPr/>
        </p:nvSpPr>
        <p:spPr>
          <a:xfrm>
            <a:off x="727074" y="5714884"/>
            <a:ext cx="6359525" cy="369332"/>
          </a:xfrm>
          <a:prstGeom prst="rect">
            <a:avLst/>
          </a:prstGeom>
          <a:noFill/>
        </p:spPr>
        <p:txBody>
          <a:bodyPr wrap="square">
            <a:spAutoFit/>
          </a:bodyPr>
          <a:lstStyle/>
          <a:p>
            <a:r>
              <a:rPr lang="zh-TW" altLang="en-US" dirty="0"/>
              <a:t>https://www.youtube.com/watch?v=_w2VpMY3p0I</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投影片編號版面配置區 5">
            <a:extLst>
              <a:ext uri="{FF2B5EF4-FFF2-40B4-BE49-F238E27FC236}">
                <a16:creationId xmlns:a16="http://schemas.microsoft.com/office/drawing/2014/main" id="{189DB281-16AC-D59C-7E87-D674A606EC95}"/>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E5B97268-81E0-754E-9427-0745A1C516FD}" type="slidenum">
              <a:rPr lang="en-US" altLang="zh-TW" smtClean="0">
                <a:solidFill>
                  <a:schemeClr val="tx1"/>
                </a:solidFill>
              </a:rPr>
              <a:pPr/>
              <a:t>38</a:t>
            </a:fld>
            <a:endParaRPr lang="en-US" altLang="zh-TW">
              <a:solidFill>
                <a:schemeClr val="tx1"/>
              </a:solidFill>
            </a:endParaRPr>
          </a:p>
        </p:txBody>
      </p:sp>
      <p:sp>
        <p:nvSpPr>
          <p:cNvPr id="41987" name="Rectangle 2">
            <a:extLst>
              <a:ext uri="{FF2B5EF4-FFF2-40B4-BE49-F238E27FC236}">
                <a16:creationId xmlns:a16="http://schemas.microsoft.com/office/drawing/2014/main" id="{5DAF5AEE-FFFC-CABA-2958-3E48A231A978}"/>
              </a:ext>
            </a:extLst>
          </p:cNvPr>
          <p:cNvSpPr>
            <a:spLocks noGrp="1" noChangeArrowheads="1"/>
          </p:cNvSpPr>
          <p:nvPr>
            <p:ph type="title"/>
          </p:nvPr>
        </p:nvSpPr>
        <p:spPr/>
        <p:txBody>
          <a:bodyPr/>
          <a:lstStyle/>
          <a:p>
            <a:pPr eaLnBrk="1" hangingPunct="1"/>
            <a:r>
              <a:rPr lang="zh-TW" altLang="en-US"/>
              <a:t>銷售與作業流程 </a:t>
            </a:r>
            <a:r>
              <a:rPr lang="en-US" altLang="zh-TW"/>
              <a:t>6/6</a:t>
            </a:r>
          </a:p>
        </p:txBody>
      </p:sp>
      <p:sp>
        <p:nvSpPr>
          <p:cNvPr id="41988" name="Rectangle 7">
            <a:extLst>
              <a:ext uri="{FF2B5EF4-FFF2-40B4-BE49-F238E27FC236}">
                <a16:creationId xmlns:a16="http://schemas.microsoft.com/office/drawing/2014/main" id="{6C50B970-D2A3-3458-FAD9-67B3A04DBBDA}"/>
              </a:ext>
            </a:extLst>
          </p:cNvPr>
          <p:cNvSpPr>
            <a:spLocks noChangeArrowheads="1"/>
          </p:cNvSpPr>
          <p:nvPr/>
        </p:nvSpPr>
        <p:spPr bwMode="auto">
          <a:xfrm>
            <a:off x="0" y="-752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pPr eaLnBrk="1" hangingPunct="1"/>
            <a:endParaRPr lang="zh-TW" altLang="en-US"/>
          </a:p>
        </p:txBody>
      </p:sp>
      <p:pic>
        <p:nvPicPr>
          <p:cNvPr id="41989" name="Picture 17">
            <a:extLst>
              <a:ext uri="{FF2B5EF4-FFF2-40B4-BE49-F238E27FC236}">
                <a16:creationId xmlns:a16="http://schemas.microsoft.com/office/drawing/2014/main" id="{707B02DB-9715-B080-853F-8995E73D90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75" y="742950"/>
            <a:ext cx="3689350" cy="585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投影片編號版面配置區 5">
            <a:extLst>
              <a:ext uri="{FF2B5EF4-FFF2-40B4-BE49-F238E27FC236}">
                <a16:creationId xmlns:a16="http://schemas.microsoft.com/office/drawing/2014/main" id="{4A42B361-4B7B-40D7-59AA-9ADDF27E9043}"/>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8BE83CC6-A113-8D48-90EE-E9C3F7803432}" type="slidenum">
              <a:rPr lang="en-US" altLang="zh-TW" smtClean="0">
                <a:solidFill>
                  <a:schemeClr val="tx1"/>
                </a:solidFill>
              </a:rPr>
              <a:pPr/>
              <a:t>39</a:t>
            </a:fld>
            <a:endParaRPr lang="en-US" altLang="zh-TW">
              <a:solidFill>
                <a:schemeClr val="tx1"/>
              </a:solidFill>
            </a:endParaRPr>
          </a:p>
        </p:txBody>
      </p:sp>
      <p:sp>
        <p:nvSpPr>
          <p:cNvPr id="43011" name="Rectangle 2">
            <a:extLst>
              <a:ext uri="{FF2B5EF4-FFF2-40B4-BE49-F238E27FC236}">
                <a16:creationId xmlns:a16="http://schemas.microsoft.com/office/drawing/2014/main" id="{DDD141F4-1DE2-E976-169B-8352A32C308D}"/>
              </a:ext>
            </a:extLst>
          </p:cNvPr>
          <p:cNvSpPr>
            <a:spLocks noGrp="1" noChangeArrowheads="1"/>
          </p:cNvSpPr>
          <p:nvPr>
            <p:ph type="title"/>
          </p:nvPr>
        </p:nvSpPr>
        <p:spPr/>
        <p:txBody>
          <a:bodyPr/>
          <a:lstStyle/>
          <a:p>
            <a:pPr eaLnBrk="1" hangingPunct="1"/>
            <a:r>
              <a:rPr lang="zh-TW" altLang="en-US"/>
              <a:t>需求管理</a:t>
            </a:r>
            <a:r>
              <a:rPr lang="en-US" altLang="zh-TW"/>
              <a:t>(Demand Management) 1/2 </a:t>
            </a:r>
          </a:p>
        </p:txBody>
      </p:sp>
      <p:sp>
        <p:nvSpPr>
          <p:cNvPr id="43012" name="Rectangle 3">
            <a:extLst>
              <a:ext uri="{FF2B5EF4-FFF2-40B4-BE49-F238E27FC236}">
                <a16:creationId xmlns:a16="http://schemas.microsoft.com/office/drawing/2014/main" id="{2DCF983F-E5FE-2F0C-25A1-EC13067E7295}"/>
              </a:ext>
            </a:extLst>
          </p:cNvPr>
          <p:cNvSpPr>
            <a:spLocks noGrp="1" noChangeArrowheads="1"/>
          </p:cNvSpPr>
          <p:nvPr>
            <p:ph type="body" idx="1"/>
          </p:nvPr>
        </p:nvSpPr>
        <p:spPr/>
        <p:txBody>
          <a:bodyPr/>
          <a:lstStyle/>
          <a:p>
            <a:pPr eaLnBrk="1" hangingPunct="1">
              <a:lnSpc>
                <a:spcPct val="90000"/>
              </a:lnSpc>
            </a:pPr>
            <a:r>
              <a:rPr lang="zh-TW" altLang="en-US" dirty="0"/>
              <a:t>在需求管理中，公司中的完成品與重要的半成品所需要的數量與日期將被詳細的規劃 ，</a:t>
            </a:r>
            <a:r>
              <a:rPr lang="zh-TW" altLang="en-US" dirty="0">
                <a:solidFill>
                  <a:srgbClr val="FF2F92"/>
                </a:solidFill>
              </a:rPr>
              <a:t>需求管理規劃</a:t>
            </a:r>
            <a:r>
              <a:rPr lang="zh-TW" altLang="en-US" u="sng" dirty="0">
                <a:solidFill>
                  <a:srgbClr val="FF2F92"/>
                </a:solidFill>
              </a:rPr>
              <a:t>計劃中獨立需求</a:t>
            </a:r>
            <a:r>
              <a:rPr lang="zh-TW" altLang="en-US" dirty="0"/>
              <a:t>（</a:t>
            </a:r>
            <a:r>
              <a:rPr lang="en-US" altLang="zh-TW" dirty="0"/>
              <a:t>Planned Independent Requirement</a:t>
            </a:r>
            <a:r>
              <a:rPr lang="zh-TW" altLang="en-US" dirty="0"/>
              <a:t>） </a:t>
            </a:r>
          </a:p>
          <a:p>
            <a:pPr eaLnBrk="1" hangingPunct="1">
              <a:lnSpc>
                <a:spcPct val="90000"/>
              </a:lnSpc>
            </a:pPr>
            <a:r>
              <a:rPr lang="zh-TW" altLang="en-US" dirty="0"/>
              <a:t>需求管理及銷售與作業管理所規劃的對象上有所差異，銷售與作業管理對產品群，而需求管理對產品群內各個產品規劃</a:t>
            </a:r>
            <a:r>
              <a:rPr lang="zh-TW" altLang="en-US" sz="2400" dirty="0"/>
              <a:t> </a:t>
            </a:r>
          </a:p>
          <a:p>
            <a:pPr eaLnBrk="1" hangingPunct="1">
              <a:lnSpc>
                <a:spcPct val="90000"/>
              </a:lnSpc>
            </a:pPr>
            <a:endParaRPr lang="en-US" altLang="zh-TW" sz="2400" dirty="0"/>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投影片編號版面配置區 5">
            <a:extLst>
              <a:ext uri="{FF2B5EF4-FFF2-40B4-BE49-F238E27FC236}">
                <a16:creationId xmlns:a16="http://schemas.microsoft.com/office/drawing/2014/main" id="{87D75F27-D84D-1A52-6D70-37D81B6EBDAB}"/>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C81FD1C3-2D01-F648-A10C-2DC999EA539E}" type="slidenum">
              <a:rPr lang="en-US" altLang="zh-TW" smtClean="0">
                <a:solidFill>
                  <a:schemeClr val="tx1"/>
                </a:solidFill>
              </a:rPr>
              <a:pPr/>
              <a:t>4</a:t>
            </a:fld>
            <a:endParaRPr lang="en-US" altLang="zh-TW">
              <a:solidFill>
                <a:schemeClr val="tx1"/>
              </a:solidFill>
            </a:endParaRPr>
          </a:p>
        </p:txBody>
      </p:sp>
      <p:sp>
        <p:nvSpPr>
          <p:cNvPr id="7171" name="Rectangle 2">
            <a:extLst>
              <a:ext uri="{FF2B5EF4-FFF2-40B4-BE49-F238E27FC236}">
                <a16:creationId xmlns:a16="http://schemas.microsoft.com/office/drawing/2014/main" id="{B9FC46D4-10A1-B794-0F30-B257B073421C}"/>
              </a:ext>
            </a:extLst>
          </p:cNvPr>
          <p:cNvSpPr>
            <a:spLocks noGrp="1" noChangeArrowheads="1"/>
          </p:cNvSpPr>
          <p:nvPr>
            <p:ph type="title"/>
          </p:nvPr>
        </p:nvSpPr>
        <p:spPr/>
        <p:txBody>
          <a:bodyPr/>
          <a:lstStyle/>
          <a:p>
            <a:pPr eaLnBrk="1" hangingPunct="1"/>
            <a:r>
              <a:rPr lang="zh-TW" altLang="en-US"/>
              <a:t>生產規劃與控制 </a:t>
            </a:r>
          </a:p>
        </p:txBody>
      </p:sp>
      <p:sp>
        <p:nvSpPr>
          <p:cNvPr id="7172" name="Rectangle 3">
            <a:extLst>
              <a:ext uri="{FF2B5EF4-FFF2-40B4-BE49-F238E27FC236}">
                <a16:creationId xmlns:a16="http://schemas.microsoft.com/office/drawing/2014/main" id="{465D6B96-8CA3-9826-83F0-8FBB9DBA6A18}"/>
              </a:ext>
            </a:extLst>
          </p:cNvPr>
          <p:cNvSpPr>
            <a:spLocks noGrp="1" noChangeArrowheads="1"/>
          </p:cNvSpPr>
          <p:nvPr>
            <p:ph type="body" idx="1"/>
          </p:nvPr>
        </p:nvSpPr>
        <p:spPr>
          <a:xfrm>
            <a:off x="492125" y="977901"/>
            <a:ext cx="7924800" cy="3027164"/>
          </a:xfrm>
        </p:spPr>
        <p:txBody>
          <a:bodyPr/>
          <a:lstStyle/>
          <a:p>
            <a:pPr eaLnBrk="1" hangingPunct="1"/>
            <a:r>
              <a:rPr lang="zh-TW" altLang="en-US" dirty="0"/>
              <a:t>旨在處理關於</a:t>
            </a:r>
            <a:r>
              <a:rPr lang="zh-TW" altLang="en-US" dirty="0">
                <a:solidFill>
                  <a:srgbClr val="FF2F92"/>
                </a:solidFill>
              </a:rPr>
              <a:t>產品被製造</a:t>
            </a:r>
            <a:r>
              <a:rPr lang="zh-TW" altLang="en-US" dirty="0"/>
              <a:t>的</a:t>
            </a:r>
          </a:p>
          <a:p>
            <a:pPr lvl="1" eaLnBrk="1" hangingPunct="1"/>
            <a:r>
              <a:rPr lang="zh-TW" altLang="en-US" dirty="0"/>
              <a:t>數量與時間、</a:t>
            </a:r>
          </a:p>
          <a:p>
            <a:pPr lvl="1" eaLnBrk="1" hangingPunct="1"/>
            <a:r>
              <a:rPr lang="zh-TW" altLang="en-US" dirty="0"/>
              <a:t>生產流程的控制、</a:t>
            </a:r>
          </a:p>
          <a:p>
            <a:pPr lvl="1" eaLnBrk="1" hangingPunct="1"/>
            <a:r>
              <a:rPr lang="zh-TW" altLang="en-US" dirty="0"/>
              <a:t>產能需求等等</a:t>
            </a:r>
          </a:p>
          <a:p>
            <a:pPr eaLnBrk="1" hangingPunct="1">
              <a:buFont typeface="Wingdings" pitchFamily="2" charset="2"/>
              <a:buNone/>
            </a:pPr>
            <a:r>
              <a:rPr lang="zh-TW" altLang="en-US" dirty="0"/>
              <a:t>	的規劃與控制問題</a:t>
            </a:r>
          </a:p>
        </p:txBody>
      </p:sp>
      <p:sp>
        <p:nvSpPr>
          <p:cNvPr id="3" name="文字方塊 2">
            <a:extLst>
              <a:ext uri="{FF2B5EF4-FFF2-40B4-BE49-F238E27FC236}">
                <a16:creationId xmlns:a16="http://schemas.microsoft.com/office/drawing/2014/main" id="{51AA8067-B4CB-EE22-21CE-5523D1957412}"/>
              </a:ext>
            </a:extLst>
          </p:cNvPr>
          <p:cNvSpPr txBox="1"/>
          <p:nvPr/>
        </p:nvSpPr>
        <p:spPr>
          <a:xfrm>
            <a:off x="503810" y="4509120"/>
            <a:ext cx="7308550" cy="923330"/>
          </a:xfrm>
          <a:prstGeom prst="rect">
            <a:avLst/>
          </a:prstGeom>
          <a:noFill/>
        </p:spPr>
        <p:txBody>
          <a:bodyPr wrap="square">
            <a:spAutoFit/>
          </a:bodyPr>
          <a:lstStyle/>
          <a:p>
            <a:pPr eaLnBrk="1" hangingPunct="1">
              <a:buFont typeface="Wingdings" pitchFamily="2" charset="2"/>
              <a:buNone/>
            </a:pPr>
            <a:r>
              <a:rPr lang="en-US" altLang="zh-TW" sz="1800" dirty="0"/>
              <a:t>https://</a:t>
            </a:r>
            <a:r>
              <a:rPr lang="en-US" altLang="zh-TW" sz="1800" dirty="0" err="1"/>
              <a:t>www.sap.com</a:t>
            </a:r>
            <a:r>
              <a:rPr lang="en-US" altLang="zh-TW" sz="1800" dirty="0"/>
              <a:t>/</a:t>
            </a:r>
            <a:r>
              <a:rPr lang="en-US" altLang="zh-TW" sz="1800" dirty="0" err="1"/>
              <a:t>taiwan</a:t>
            </a:r>
            <a:r>
              <a:rPr lang="en-US" altLang="zh-TW" sz="1800" dirty="0"/>
              <a:t>/products/supply-chain-management/</a:t>
            </a:r>
            <a:r>
              <a:rPr lang="en-US" altLang="zh-TW" sz="1800" dirty="0" err="1"/>
              <a:t>manufacturing.html</a:t>
            </a:r>
            <a:endParaRPr lang="en-US" altLang="zh-TW" sz="1800" dirty="0"/>
          </a:p>
          <a:p>
            <a:pPr eaLnBrk="1" hangingPunct="1">
              <a:buFont typeface="Wingdings" pitchFamily="2" charset="2"/>
              <a:buNone/>
            </a:pPr>
            <a:r>
              <a:rPr lang="en-US" altLang="zh-TW" sz="1800" dirty="0">
                <a:hlinkClick r:id="rId2"/>
              </a:rPr>
              <a:t>https://www.youtube.com/watch?v=X936HZQA7uU&amp;t=274s</a:t>
            </a:r>
            <a:endParaRPr lang="en-US" altLang="zh-TW" sz="1800" dirty="0"/>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投影片編號版面配置區 5">
            <a:extLst>
              <a:ext uri="{FF2B5EF4-FFF2-40B4-BE49-F238E27FC236}">
                <a16:creationId xmlns:a16="http://schemas.microsoft.com/office/drawing/2014/main" id="{38387E22-8C8D-0841-A0D1-DF2B0C3E235B}"/>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1AAAF8B1-B1C9-C840-9DEE-7BBFCBA6F05D}" type="slidenum">
              <a:rPr lang="en-US" altLang="zh-TW" smtClean="0">
                <a:solidFill>
                  <a:schemeClr val="tx1"/>
                </a:solidFill>
              </a:rPr>
              <a:pPr/>
              <a:t>40</a:t>
            </a:fld>
            <a:endParaRPr lang="en-US" altLang="zh-TW">
              <a:solidFill>
                <a:schemeClr val="tx1"/>
              </a:solidFill>
            </a:endParaRPr>
          </a:p>
        </p:txBody>
      </p:sp>
      <p:sp>
        <p:nvSpPr>
          <p:cNvPr id="44035" name="Rectangle 2">
            <a:extLst>
              <a:ext uri="{FF2B5EF4-FFF2-40B4-BE49-F238E27FC236}">
                <a16:creationId xmlns:a16="http://schemas.microsoft.com/office/drawing/2014/main" id="{B6D6EF57-B997-41C8-BC05-D77B94C5DB2B}"/>
              </a:ext>
            </a:extLst>
          </p:cNvPr>
          <p:cNvSpPr>
            <a:spLocks noGrp="1" noChangeArrowheads="1"/>
          </p:cNvSpPr>
          <p:nvPr>
            <p:ph type="title"/>
          </p:nvPr>
        </p:nvSpPr>
        <p:spPr/>
        <p:txBody>
          <a:bodyPr/>
          <a:lstStyle/>
          <a:p>
            <a:pPr eaLnBrk="1" hangingPunct="1"/>
            <a:r>
              <a:rPr lang="zh-TW" altLang="en-US"/>
              <a:t>需求管理</a:t>
            </a:r>
            <a:r>
              <a:rPr lang="en-US" altLang="zh-TW"/>
              <a:t>(Demand Management) 2/2</a:t>
            </a:r>
          </a:p>
        </p:txBody>
      </p:sp>
      <p:sp>
        <p:nvSpPr>
          <p:cNvPr id="44036" name="Rectangle 3">
            <a:extLst>
              <a:ext uri="{FF2B5EF4-FFF2-40B4-BE49-F238E27FC236}">
                <a16:creationId xmlns:a16="http://schemas.microsoft.com/office/drawing/2014/main" id="{562DB7DC-A3F3-D03A-29E1-53026B69D758}"/>
              </a:ext>
            </a:extLst>
          </p:cNvPr>
          <p:cNvSpPr>
            <a:spLocks noGrp="1" noChangeArrowheads="1"/>
          </p:cNvSpPr>
          <p:nvPr>
            <p:ph type="body" idx="1"/>
          </p:nvPr>
        </p:nvSpPr>
        <p:spPr/>
        <p:txBody>
          <a:bodyPr/>
          <a:lstStyle/>
          <a:p>
            <a:pPr eaLnBrk="1" hangingPunct="1"/>
            <a:r>
              <a:rPr lang="zh-TW" altLang="en-US" dirty="0"/>
              <a:t>需求管理的功能在決定完成品與</a:t>
            </a:r>
            <a:r>
              <a:rPr lang="zh-TW" altLang="en-US" dirty="0">
                <a:solidFill>
                  <a:srgbClr val="FF2F92"/>
                </a:solidFill>
              </a:rPr>
              <a:t>重要次裝配品的需求量與運交日期</a:t>
            </a:r>
            <a:r>
              <a:rPr lang="en-US" altLang="zh-TW" dirty="0"/>
              <a:t>(Delivery date)</a:t>
            </a:r>
            <a:r>
              <a:rPr lang="zh-TW" altLang="en-US" dirty="0"/>
              <a:t>，需求管理可進一步定義用於規劃與製造或外購產品的規劃策略。</a:t>
            </a:r>
          </a:p>
          <a:p>
            <a:pPr eaLnBrk="1" hangingPunct="1"/>
            <a:r>
              <a:rPr lang="zh-TW" altLang="en-US" dirty="0"/>
              <a:t>需求管理的結果為需求計劃</a:t>
            </a:r>
            <a:r>
              <a:rPr lang="en-US" altLang="zh-TW" dirty="0"/>
              <a:t>(Demand program)</a:t>
            </a:r>
            <a:r>
              <a:rPr lang="zh-TW" altLang="en-US" dirty="0"/>
              <a:t>。規劃策略</a:t>
            </a:r>
            <a:r>
              <a:rPr lang="en-US" altLang="zh-TW" dirty="0"/>
              <a:t>(Planning strategy)</a:t>
            </a:r>
            <a:r>
              <a:rPr lang="zh-TW" altLang="en-US" dirty="0"/>
              <a:t>代表著規劃生產數量與日期的方式與程序。</a:t>
            </a:r>
          </a:p>
          <a:p>
            <a:pPr eaLnBrk="1" hangingPunct="1"/>
            <a:r>
              <a:rPr lang="zh-TW" altLang="en-US" dirty="0"/>
              <a:t>圖</a:t>
            </a:r>
            <a:r>
              <a:rPr lang="en-US" altLang="zh-TW" dirty="0"/>
              <a:t>: </a:t>
            </a:r>
            <a:r>
              <a:rPr lang="zh-TW" altLang="en-US" dirty="0"/>
              <a:t>需求管理流程。 </a:t>
            </a:r>
          </a:p>
          <a:p>
            <a:pPr eaLnBrk="1" hangingPunct="1"/>
            <a:endParaRPr lang="en-US" altLang="zh-TW" dirty="0"/>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投影片編號版面配置區 6">
            <a:extLst>
              <a:ext uri="{FF2B5EF4-FFF2-40B4-BE49-F238E27FC236}">
                <a16:creationId xmlns:a16="http://schemas.microsoft.com/office/drawing/2014/main" id="{0128E954-BD34-D9C6-BD50-110EA0F536DC}"/>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656B881D-6128-F141-BC55-AFEF1F51E62F}" type="slidenum">
              <a:rPr lang="en-US" altLang="zh-TW" smtClean="0">
                <a:solidFill>
                  <a:schemeClr val="tx1"/>
                </a:solidFill>
              </a:rPr>
              <a:pPr/>
              <a:t>41</a:t>
            </a:fld>
            <a:endParaRPr lang="en-US" altLang="zh-TW">
              <a:solidFill>
                <a:schemeClr val="tx1"/>
              </a:solidFill>
            </a:endParaRPr>
          </a:p>
        </p:txBody>
      </p:sp>
      <p:sp>
        <p:nvSpPr>
          <p:cNvPr id="45059" name="Rectangle 2">
            <a:extLst>
              <a:ext uri="{FF2B5EF4-FFF2-40B4-BE49-F238E27FC236}">
                <a16:creationId xmlns:a16="http://schemas.microsoft.com/office/drawing/2014/main" id="{3F560A43-F316-DDCE-8D8E-9E1CC666663D}"/>
              </a:ext>
            </a:extLst>
          </p:cNvPr>
          <p:cNvSpPr>
            <a:spLocks noGrp="1" noChangeArrowheads="1"/>
          </p:cNvSpPr>
          <p:nvPr>
            <p:ph type="title"/>
          </p:nvPr>
        </p:nvSpPr>
        <p:spPr/>
        <p:txBody>
          <a:bodyPr/>
          <a:lstStyle/>
          <a:p>
            <a:pPr eaLnBrk="1" hangingPunct="1"/>
            <a:r>
              <a:rPr lang="zh-TW" altLang="en-US"/>
              <a:t>需求管理流程</a:t>
            </a:r>
          </a:p>
        </p:txBody>
      </p:sp>
      <p:pic>
        <p:nvPicPr>
          <p:cNvPr id="45060" name="Picture 14">
            <a:extLst>
              <a:ext uri="{FF2B5EF4-FFF2-40B4-BE49-F238E27FC236}">
                <a16:creationId xmlns:a16="http://schemas.microsoft.com/office/drawing/2014/main" id="{DE954385-2F34-56E7-CA00-CA6C43A98C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692150"/>
            <a:ext cx="4968875" cy="607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投影片編號版面配置區 5">
            <a:extLst>
              <a:ext uri="{FF2B5EF4-FFF2-40B4-BE49-F238E27FC236}">
                <a16:creationId xmlns:a16="http://schemas.microsoft.com/office/drawing/2014/main" id="{14CEE7A5-2FC9-DF78-BA59-2049962BA597}"/>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0308A058-BB29-4846-8670-E0484C2F050E}" type="slidenum">
              <a:rPr lang="en-US" altLang="zh-TW" smtClean="0">
                <a:solidFill>
                  <a:schemeClr val="tx1"/>
                </a:solidFill>
              </a:rPr>
              <a:pPr/>
              <a:t>42</a:t>
            </a:fld>
            <a:endParaRPr lang="en-US" altLang="zh-TW">
              <a:solidFill>
                <a:schemeClr val="tx1"/>
              </a:solidFill>
            </a:endParaRPr>
          </a:p>
        </p:txBody>
      </p:sp>
      <p:sp>
        <p:nvSpPr>
          <p:cNvPr id="46083" name="Rectangle 2">
            <a:extLst>
              <a:ext uri="{FF2B5EF4-FFF2-40B4-BE49-F238E27FC236}">
                <a16:creationId xmlns:a16="http://schemas.microsoft.com/office/drawing/2014/main" id="{6FF27342-E59B-9197-FB72-A53AA3E6548E}"/>
              </a:ext>
            </a:extLst>
          </p:cNvPr>
          <p:cNvSpPr>
            <a:spLocks noGrp="1" noChangeArrowheads="1"/>
          </p:cNvSpPr>
          <p:nvPr>
            <p:ph type="title"/>
          </p:nvPr>
        </p:nvSpPr>
        <p:spPr/>
        <p:txBody>
          <a:bodyPr/>
          <a:lstStyle/>
          <a:p>
            <a:pPr eaLnBrk="1" hangingPunct="1"/>
            <a:r>
              <a:rPr lang="zh-TW" altLang="en-US"/>
              <a:t>規劃策略</a:t>
            </a:r>
          </a:p>
        </p:txBody>
      </p:sp>
      <p:sp>
        <p:nvSpPr>
          <p:cNvPr id="46084" name="Rectangle 3">
            <a:extLst>
              <a:ext uri="{FF2B5EF4-FFF2-40B4-BE49-F238E27FC236}">
                <a16:creationId xmlns:a16="http://schemas.microsoft.com/office/drawing/2014/main" id="{47907422-51FB-CF06-7209-4F10861B5613}"/>
              </a:ext>
            </a:extLst>
          </p:cNvPr>
          <p:cNvSpPr>
            <a:spLocks noGrp="1" noChangeArrowheads="1"/>
          </p:cNvSpPr>
          <p:nvPr>
            <p:ph type="body" idx="1"/>
          </p:nvPr>
        </p:nvSpPr>
        <p:spPr/>
        <p:txBody>
          <a:bodyPr/>
          <a:lstStyle/>
          <a:p>
            <a:pPr eaLnBrk="1" hangingPunct="1"/>
            <a:r>
              <a:rPr lang="zh-TW" altLang="en-US" dirty="0"/>
              <a:t>一公司可能不同</a:t>
            </a:r>
            <a:r>
              <a:rPr lang="zh-TW" altLang="en-US" dirty="0">
                <a:solidFill>
                  <a:srgbClr val="FF2F92"/>
                </a:solidFill>
              </a:rPr>
              <a:t>規劃</a:t>
            </a:r>
            <a:r>
              <a:rPr lang="zh-TW" altLang="en-US" dirty="0"/>
              <a:t>方式</a:t>
            </a:r>
          </a:p>
          <a:p>
            <a:pPr eaLnBrk="1" hangingPunct="1"/>
            <a:r>
              <a:rPr lang="zh-TW" altLang="en-US" dirty="0"/>
              <a:t>規劃策略，</a:t>
            </a:r>
            <a:r>
              <a:rPr lang="zh-TW" altLang="en-US" dirty="0">
                <a:solidFill>
                  <a:srgbClr val="FF2F92"/>
                </a:solidFill>
              </a:rPr>
              <a:t>可能從單純的接單生產</a:t>
            </a:r>
            <a:r>
              <a:rPr lang="en-US" altLang="zh-TW" dirty="0">
                <a:solidFill>
                  <a:srgbClr val="FF2F92"/>
                </a:solidFill>
              </a:rPr>
              <a:t>(Make to order)</a:t>
            </a:r>
            <a:r>
              <a:rPr lang="zh-TW" altLang="en-US" dirty="0">
                <a:solidFill>
                  <a:srgbClr val="FF2F92"/>
                </a:solidFill>
              </a:rPr>
              <a:t>至存貨生產</a:t>
            </a:r>
            <a:r>
              <a:rPr lang="en-US" altLang="zh-TW" dirty="0">
                <a:solidFill>
                  <a:srgbClr val="FF2F92"/>
                </a:solidFill>
              </a:rPr>
              <a:t>(Make to stock)</a:t>
            </a:r>
            <a:r>
              <a:rPr lang="zh-TW" altLang="en-US" dirty="0"/>
              <a:t>。根據所選擇的策略，依銷售計劃或銷售預測值產生需求計劃。</a:t>
            </a:r>
          </a:p>
          <a:p>
            <a:pPr eaLnBrk="1" hangingPunct="1"/>
            <a:r>
              <a:rPr lang="zh-TW" altLang="en-US" dirty="0"/>
              <a:t>同一</a:t>
            </a:r>
            <a:r>
              <a:rPr lang="en-US" altLang="zh-TW" dirty="0"/>
              <a:t>BOM</a:t>
            </a:r>
            <a:r>
              <a:rPr lang="zh-TW" altLang="en-US" dirty="0"/>
              <a:t>中各品項可有不同規劃策略</a:t>
            </a:r>
          </a:p>
          <a:p>
            <a:pPr lvl="1" eaLnBrk="1" hangingPunct="1"/>
            <a:r>
              <a:rPr lang="zh-TW" altLang="en-US" dirty="0"/>
              <a:t>圖</a:t>
            </a:r>
            <a:r>
              <a:rPr lang="en-US" altLang="zh-TW" dirty="0"/>
              <a:t>: </a:t>
            </a:r>
            <a:r>
              <a:rPr lang="zh-TW" altLang="en-US" dirty="0"/>
              <a:t>分割線</a:t>
            </a:r>
          </a:p>
          <a:p>
            <a:pPr eaLnBrk="1" hangingPunct="1"/>
            <a:endParaRPr lang="en-US" altLang="zh-TW" dirty="0"/>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投影片編號版面配置區 6">
            <a:extLst>
              <a:ext uri="{FF2B5EF4-FFF2-40B4-BE49-F238E27FC236}">
                <a16:creationId xmlns:a16="http://schemas.microsoft.com/office/drawing/2014/main" id="{9F00F38D-705B-D835-B95A-2A96DBBF2833}"/>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393EB0A3-66A7-1940-8298-5832542910BF}" type="slidenum">
              <a:rPr lang="en-US" altLang="zh-TW" smtClean="0">
                <a:solidFill>
                  <a:schemeClr val="tx1"/>
                </a:solidFill>
              </a:rPr>
              <a:pPr/>
              <a:t>43</a:t>
            </a:fld>
            <a:endParaRPr lang="en-US" altLang="zh-TW">
              <a:solidFill>
                <a:schemeClr val="tx1"/>
              </a:solidFill>
            </a:endParaRPr>
          </a:p>
        </p:txBody>
      </p:sp>
      <p:sp>
        <p:nvSpPr>
          <p:cNvPr id="47107" name="Rectangle 2">
            <a:extLst>
              <a:ext uri="{FF2B5EF4-FFF2-40B4-BE49-F238E27FC236}">
                <a16:creationId xmlns:a16="http://schemas.microsoft.com/office/drawing/2014/main" id="{FEDD05DB-6156-0DF8-72D2-896458B42AE0}"/>
              </a:ext>
            </a:extLst>
          </p:cNvPr>
          <p:cNvSpPr>
            <a:spLocks noGrp="1" noChangeArrowheads="1"/>
          </p:cNvSpPr>
          <p:nvPr>
            <p:ph type="title"/>
          </p:nvPr>
        </p:nvSpPr>
        <p:spPr/>
        <p:txBody>
          <a:bodyPr/>
          <a:lstStyle/>
          <a:p>
            <a:pPr eaLnBrk="1" hangingPunct="1"/>
            <a:r>
              <a:rPr lang="zh-TW" altLang="en-US"/>
              <a:t>分割線</a:t>
            </a:r>
          </a:p>
        </p:txBody>
      </p:sp>
      <p:pic>
        <p:nvPicPr>
          <p:cNvPr id="47108" name="Picture 9">
            <a:extLst>
              <a:ext uri="{FF2B5EF4-FFF2-40B4-BE49-F238E27FC236}">
                <a16:creationId xmlns:a16="http://schemas.microsoft.com/office/drawing/2014/main" id="{ED83EFF0-FE87-9B36-8AD5-C1F8ADD184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0" y="885825"/>
            <a:ext cx="8972550" cy="412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投影片編號版面配置區 5">
            <a:extLst>
              <a:ext uri="{FF2B5EF4-FFF2-40B4-BE49-F238E27FC236}">
                <a16:creationId xmlns:a16="http://schemas.microsoft.com/office/drawing/2014/main" id="{D46F4066-A6C0-0A93-FA44-4BFE14676391}"/>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C6F3A112-7105-B94F-88FD-0210235A91E4}" type="slidenum">
              <a:rPr lang="en-US" altLang="zh-TW" smtClean="0">
                <a:solidFill>
                  <a:schemeClr val="tx1"/>
                </a:solidFill>
              </a:rPr>
              <a:pPr/>
              <a:t>44</a:t>
            </a:fld>
            <a:endParaRPr lang="en-US" altLang="zh-TW">
              <a:solidFill>
                <a:schemeClr val="tx1"/>
              </a:solidFill>
            </a:endParaRPr>
          </a:p>
        </p:txBody>
      </p:sp>
      <p:sp>
        <p:nvSpPr>
          <p:cNvPr id="48131" name="Rectangle 2">
            <a:extLst>
              <a:ext uri="{FF2B5EF4-FFF2-40B4-BE49-F238E27FC236}">
                <a16:creationId xmlns:a16="http://schemas.microsoft.com/office/drawing/2014/main" id="{1303AE81-8646-F84C-65B6-E8A3228786FB}"/>
              </a:ext>
            </a:extLst>
          </p:cNvPr>
          <p:cNvSpPr>
            <a:spLocks noGrp="1" noChangeArrowheads="1"/>
          </p:cNvSpPr>
          <p:nvPr>
            <p:ph type="title"/>
          </p:nvPr>
        </p:nvSpPr>
        <p:spPr/>
        <p:txBody>
          <a:bodyPr/>
          <a:lstStyle/>
          <a:p>
            <a:pPr eaLnBrk="1" hangingPunct="1"/>
            <a:r>
              <a:rPr lang="zh-TW" altLang="en-US"/>
              <a:t>主生產規劃 與 物料需求規劃 </a:t>
            </a:r>
            <a:r>
              <a:rPr lang="en-US" altLang="zh-TW"/>
              <a:t>1/2</a:t>
            </a:r>
          </a:p>
        </p:txBody>
      </p:sp>
      <p:sp>
        <p:nvSpPr>
          <p:cNvPr id="48132" name="Rectangle 3">
            <a:extLst>
              <a:ext uri="{FF2B5EF4-FFF2-40B4-BE49-F238E27FC236}">
                <a16:creationId xmlns:a16="http://schemas.microsoft.com/office/drawing/2014/main" id="{3307F7CB-5DA6-A810-20A9-B288BDD07D52}"/>
              </a:ext>
            </a:extLst>
          </p:cNvPr>
          <p:cNvSpPr>
            <a:spLocks noGrp="1" noChangeArrowheads="1"/>
          </p:cNvSpPr>
          <p:nvPr>
            <p:ph type="body" idx="1"/>
          </p:nvPr>
        </p:nvSpPr>
        <p:spPr>
          <a:xfrm>
            <a:off x="323850" y="981075"/>
            <a:ext cx="8229600" cy="4525963"/>
          </a:xfrm>
        </p:spPr>
        <p:txBody>
          <a:bodyPr/>
          <a:lstStyle/>
          <a:p>
            <a:pPr eaLnBrk="1" hangingPunct="1"/>
            <a:r>
              <a:rPr lang="zh-TW" altLang="en-US" sz="2400" dirty="0">
                <a:solidFill>
                  <a:srgbClr val="FF2F92"/>
                </a:solidFill>
              </a:rPr>
              <a:t>主生產規劃 </a:t>
            </a:r>
            <a:r>
              <a:rPr lang="en-US" altLang="zh-TW" sz="2400" dirty="0"/>
              <a:t>(Master Production Scheduling)</a:t>
            </a:r>
          </a:p>
          <a:p>
            <a:pPr eaLnBrk="1" hangingPunct="1"/>
            <a:r>
              <a:rPr lang="zh-TW" altLang="en-US" sz="2400" dirty="0"/>
              <a:t>物料需求規劃 </a:t>
            </a:r>
            <a:r>
              <a:rPr lang="en-US" altLang="zh-TW" sz="2400" dirty="0"/>
              <a:t>(Material Requirement</a:t>
            </a:r>
            <a:r>
              <a:rPr lang="zh-TW" altLang="en-US" sz="2400" dirty="0"/>
              <a:t>相依需求</a:t>
            </a:r>
            <a:r>
              <a:rPr lang="en-US" altLang="zh-TW" sz="2400" dirty="0"/>
              <a:t>Planning)</a:t>
            </a:r>
          </a:p>
          <a:p>
            <a:pPr eaLnBrk="1" hangingPunct="1"/>
            <a:r>
              <a:rPr lang="zh-TW" altLang="en-US" sz="2400" dirty="0">
                <a:solidFill>
                  <a:srgbClr val="FF2F92"/>
                </a:solidFill>
              </a:rPr>
              <a:t>物料需求規劃的目的在決定相依需求</a:t>
            </a:r>
            <a:r>
              <a:rPr lang="en-US" altLang="zh-TW" sz="2400" dirty="0"/>
              <a:t>(Dependent requirement)</a:t>
            </a:r>
            <a:r>
              <a:rPr lang="zh-TW" altLang="en-US" sz="2400" dirty="0"/>
              <a:t>所需的量與時間，此相依需求由獨立需求</a:t>
            </a:r>
            <a:r>
              <a:rPr lang="en-US" altLang="zh-TW" sz="2400" dirty="0"/>
              <a:t>(Independent requirement)</a:t>
            </a:r>
            <a:r>
              <a:rPr lang="zh-TW" altLang="en-US" sz="2400" dirty="0"/>
              <a:t>依其</a:t>
            </a:r>
            <a:r>
              <a:rPr lang="en-US" altLang="zh-TW" sz="2400" dirty="0"/>
              <a:t>BOM</a:t>
            </a:r>
            <a:r>
              <a:rPr lang="zh-TW" altLang="en-US" sz="2400" dirty="0"/>
              <a:t>展開而來 </a:t>
            </a:r>
          </a:p>
          <a:p>
            <a:pPr eaLnBrk="1" hangingPunct="1"/>
            <a:r>
              <a:rPr lang="zh-TW" altLang="en-US" sz="2400" dirty="0"/>
              <a:t>相依需求 </a:t>
            </a:r>
          </a:p>
          <a:p>
            <a:pPr eaLnBrk="1" hangingPunct="1"/>
            <a:r>
              <a:rPr lang="zh-TW" altLang="en-US" sz="2400" dirty="0"/>
              <a:t>獨立需求 </a:t>
            </a:r>
          </a:p>
          <a:p>
            <a:pPr eaLnBrk="1" hangingPunct="1"/>
            <a:r>
              <a:rPr lang="en-US" altLang="zh-TW" sz="2400" dirty="0"/>
              <a:t>BOM</a:t>
            </a:r>
            <a:r>
              <a:rPr lang="zh-TW" altLang="en-US" sz="2400" dirty="0"/>
              <a:t>展開 </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投影片編號版面配置區 5">
            <a:extLst>
              <a:ext uri="{FF2B5EF4-FFF2-40B4-BE49-F238E27FC236}">
                <a16:creationId xmlns:a16="http://schemas.microsoft.com/office/drawing/2014/main" id="{6AEAFAF4-0761-0483-EDFC-FDCA026CEFBA}"/>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AD4BEC29-8F3B-CA4A-9D30-FE918BA8BF86}" type="slidenum">
              <a:rPr lang="en-US" altLang="zh-TW" smtClean="0">
                <a:solidFill>
                  <a:schemeClr val="tx1"/>
                </a:solidFill>
              </a:rPr>
              <a:pPr/>
              <a:t>45</a:t>
            </a:fld>
            <a:endParaRPr lang="en-US" altLang="zh-TW">
              <a:solidFill>
                <a:schemeClr val="tx1"/>
              </a:solidFill>
            </a:endParaRPr>
          </a:p>
        </p:txBody>
      </p:sp>
      <p:sp>
        <p:nvSpPr>
          <p:cNvPr id="49155" name="Rectangle 2">
            <a:extLst>
              <a:ext uri="{FF2B5EF4-FFF2-40B4-BE49-F238E27FC236}">
                <a16:creationId xmlns:a16="http://schemas.microsoft.com/office/drawing/2014/main" id="{74EB42C9-FB94-4B6F-09DC-FE4BFCBA52C7}"/>
              </a:ext>
            </a:extLst>
          </p:cNvPr>
          <p:cNvSpPr>
            <a:spLocks noGrp="1" noChangeArrowheads="1"/>
          </p:cNvSpPr>
          <p:nvPr>
            <p:ph type="title"/>
          </p:nvPr>
        </p:nvSpPr>
        <p:spPr/>
        <p:txBody>
          <a:bodyPr/>
          <a:lstStyle/>
          <a:p>
            <a:pPr eaLnBrk="1" hangingPunct="1"/>
            <a:r>
              <a:rPr lang="zh-TW" altLang="en-US"/>
              <a:t>主生產規劃 與 物料需求規劃 </a:t>
            </a:r>
            <a:r>
              <a:rPr lang="en-US" altLang="zh-TW"/>
              <a:t>2/2</a:t>
            </a:r>
          </a:p>
        </p:txBody>
      </p:sp>
      <p:sp>
        <p:nvSpPr>
          <p:cNvPr id="49156" name="Rectangle 3">
            <a:extLst>
              <a:ext uri="{FF2B5EF4-FFF2-40B4-BE49-F238E27FC236}">
                <a16:creationId xmlns:a16="http://schemas.microsoft.com/office/drawing/2014/main" id="{F0803DFF-2055-334A-887D-DFC65A4A47F2}"/>
              </a:ext>
            </a:extLst>
          </p:cNvPr>
          <p:cNvSpPr>
            <a:spLocks noGrp="1" noChangeArrowheads="1"/>
          </p:cNvSpPr>
          <p:nvPr>
            <p:ph type="body" idx="1"/>
          </p:nvPr>
        </p:nvSpPr>
        <p:spPr/>
        <p:txBody>
          <a:bodyPr/>
          <a:lstStyle/>
          <a:p>
            <a:pPr eaLnBrk="1" hangingPunct="1"/>
            <a:r>
              <a:rPr lang="zh-TW" altLang="en-US"/>
              <a:t>涉及非常大的資料量 </a:t>
            </a:r>
          </a:p>
          <a:p>
            <a:pPr eaLnBrk="1" hangingPunct="1"/>
            <a:r>
              <a:rPr lang="zh-TW" altLang="en-US"/>
              <a:t>將此工作分為二階段來進行；在第一階段，僅針對重要件</a:t>
            </a:r>
            <a:r>
              <a:rPr lang="en-US" altLang="zh-TW"/>
              <a:t>(Critical parts)</a:t>
            </a:r>
            <a:r>
              <a:rPr lang="zh-TW" altLang="en-US"/>
              <a:t>進行規劃，此重要件即為</a:t>
            </a:r>
            <a:r>
              <a:rPr lang="en-US" altLang="zh-TW"/>
              <a:t>MPS</a:t>
            </a:r>
            <a:r>
              <a:rPr lang="zh-TW" altLang="en-US"/>
              <a:t>品項</a:t>
            </a:r>
            <a:r>
              <a:rPr lang="en-US" altLang="zh-TW"/>
              <a:t>(MPS item)</a:t>
            </a:r>
            <a:r>
              <a:rPr lang="zh-TW" altLang="en-US"/>
              <a:t>，其餘的我們稱它們為</a:t>
            </a:r>
            <a:r>
              <a:rPr lang="en-US" altLang="zh-TW"/>
              <a:t>MRP</a:t>
            </a:r>
            <a:r>
              <a:rPr lang="zh-TW" altLang="en-US"/>
              <a:t>品項 </a:t>
            </a:r>
          </a:p>
          <a:p>
            <a:pPr eaLnBrk="1" hangingPunct="1"/>
            <a:r>
              <a:rPr lang="zh-TW" altLang="en-US"/>
              <a:t>圖</a:t>
            </a:r>
            <a:r>
              <a:rPr lang="en-US" altLang="zh-TW"/>
              <a:t>: </a:t>
            </a:r>
            <a:r>
              <a:rPr lang="zh-TW" altLang="en-US"/>
              <a:t>各分析或規劃所計劃的對象</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投影片編號版面配置區 6">
            <a:extLst>
              <a:ext uri="{FF2B5EF4-FFF2-40B4-BE49-F238E27FC236}">
                <a16:creationId xmlns:a16="http://schemas.microsoft.com/office/drawing/2014/main" id="{0B431381-FCB4-801E-55E8-24D116C684DF}"/>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8872B6CE-D495-CB4A-9F02-7BC9B53ED828}" type="slidenum">
              <a:rPr lang="en-US" altLang="zh-TW" smtClean="0">
                <a:solidFill>
                  <a:schemeClr val="tx1"/>
                </a:solidFill>
              </a:rPr>
              <a:pPr/>
              <a:t>46</a:t>
            </a:fld>
            <a:endParaRPr lang="en-US" altLang="zh-TW">
              <a:solidFill>
                <a:schemeClr val="tx1"/>
              </a:solidFill>
            </a:endParaRPr>
          </a:p>
        </p:txBody>
      </p:sp>
      <p:sp>
        <p:nvSpPr>
          <p:cNvPr id="50179" name="Rectangle 2">
            <a:extLst>
              <a:ext uri="{FF2B5EF4-FFF2-40B4-BE49-F238E27FC236}">
                <a16:creationId xmlns:a16="http://schemas.microsoft.com/office/drawing/2014/main" id="{43E12F7D-0B5D-E22F-010F-5ACB5A7E14E7}"/>
              </a:ext>
            </a:extLst>
          </p:cNvPr>
          <p:cNvSpPr>
            <a:spLocks noGrp="1" noChangeArrowheads="1"/>
          </p:cNvSpPr>
          <p:nvPr>
            <p:ph type="title"/>
          </p:nvPr>
        </p:nvSpPr>
        <p:spPr/>
        <p:txBody>
          <a:bodyPr/>
          <a:lstStyle/>
          <a:p>
            <a:pPr eaLnBrk="1" hangingPunct="1"/>
            <a:r>
              <a:rPr lang="zh-TW" altLang="en-US" dirty="0">
                <a:solidFill>
                  <a:srgbClr val="FF2F92"/>
                </a:solidFill>
              </a:rPr>
              <a:t>分析或規劃的對象</a:t>
            </a:r>
          </a:p>
        </p:txBody>
      </p:sp>
      <p:pic>
        <p:nvPicPr>
          <p:cNvPr id="50180" name="Picture 14">
            <a:extLst>
              <a:ext uri="{FF2B5EF4-FFF2-40B4-BE49-F238E27FC236}">
                <a16:creationId xmlns:a16="http://schemas.microsoft.com/office/drawing/2014/main" id="{2F9F351E-9B31-7E2B-EC95-CA0425B367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863" y="836613"/>
            <a:ext cx="8723312" cy="501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投影片編號版面配置區 5">
            <a:extLst>
              <a:ext uri="{FF2B5EF4-FFF2-40B4-BE49-F238E27FC236}">
                <a16:creationId xmlns:a16="http://schemas.microsoft.com/office/drawing/2014/main" id="{08B960C6-EEE2-8BE5-96EF-23E734CA0323}"/>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BF5EF1F7-077E-1A45-BF68-080F31F201F7}" type="slidenum">
              <a:rPr lang="en-US" altLang="zh-TW" smtClean="0">
                <a:solidFill>
                  <a:schemeClr val="tx1"/>
                </a:solidFill>
              </a:rPr>
              <a:pPr/>
              <a:t>47</a:t>
            </a:fld>
            <a:endParaRPr lang="en-US" altLang="zh-TW">
              <a:solidFill>
                <a:schemeClr val="tx1"/>
              </a:solidFill>
            </a:endParaRPr>
          </a:p>
        </p:txBody>
      </p:sp>
      <p:sp>
        <p:nvSpPr>
          <p:cNvPr id="51203" name="Rectangle 2">
            <a:extLst>
              <a:ext uri="{FF2B5EF4-FFF2-40B4-BE49-F238E27FC236}">
                <a16:creationId xmlns:a16="http://schemas.microsoft.com/office/drawing/2014/main" id="{88D27448-E48B-6C89-16BE-FF6DACF9A5F2}"/>
              </a:ext>
            </a:extLst>
          </p:cNvPr>
          <p:cNvSpPr>
            <a:spLocks noGrp="1" noChangeArrowheads="1"/>
          </p:cNvSpPr>
          <p:nvPr>
            <p:ph type="title"/>
          </p:nvPr>
        </p:nvSpPr>
        <p:spPr/>
        <p:txBody>
          <a:bodyPr/>
          <a:lstStyle/>
          <a:p>
            <a:pPr eaLnBrk="1" hangingPunct="1"/>
            <a:r>
              <a:rPr lang="zh-TW" altLang="en-US"/>
              <a:t>規劃時間圍籬</a:t>
            </a:r>
            <a:r>
              <a:rPr lang="en-US" altLang="zh-TW"/>
              <a:t>(Planning Time Fence)</a:t>
            </a:r>
            <a:r>
              <a:rPr lang="en-US" altLang="zh-TW" sz="2800"/>
              <a:t> </a:t>
            </a:r>
          </a:p>
        </p:txBody>
      </p:sp>
      <p:sp>
        <p:nvSpPr>
          <p:cNvPr id="51204" name="Rectangle 3">
            <a:extLst>
              <a:ext uri="{FF2B5EF4-FFF2-40B4-BE49-F238E27FC236}">
                <a16:creationId xmlns:a16="http://schemas.microsoft.com/office/drawing/2014/main" id="{4F9CEB2C-6B48-CCDE-DD66-C7220B8B770A}"/>
              </a:ext>
            </a:extLst>
          </p:cNvPr>
          <p:cNvSpPr>
            <a:spLocks noGrp="1" noChangeArrowheads="1"/>
          </p:cNvSpPr>
          <p:nvPr>
            <p:ph type="body" idx="1"/>
          </p:nvPr>
        </p:nvSpPr>
        <p:spPr/>
        <p:txBody>
          <a:bodyPr/>
          <a:lstStyle/>
          <a:p>
            <a:pPr eaLnBrk="1" hangingPunct="1">
              <a:lnSpc>
                <a:spcPct val="90000"/>
              </a:lnSpc>
            </a:pPr>
            <a:r>
              <a:rPr lang="zh-TW" altLang="en-US"/>
              <a:t>對於近日內的工單，可能已開始生產或其下層相依需求已開始投料，若於</a:t>
            </a:r>
            <a:r>
              <a:rPr lang="en-US" altLang="zh-TW"/>
              <a:t>MPS</a:t>
            </a:r>
            <a:r>
              <a:rPr lang="zh-TW" altLang="en-US"/>
              <a:t>與</a:t>
            </a:r>
            <a:r>
              <a:rPr lang="en-US" altLang="zh-TW"/>
              <a:t>MRP</a:t>
            </a:r>
            <a:r>
              <a:rPr lang="zh-TW" altLang="en-US"/>
              <a:t>規劃時，系統更動其相關日期與量，則會造成非常大的困擾，因此對近日內工單的生產排程等，最好將其確定住，不讓系統自動的加以改變 </a:t>
            </a:r>
          </a:p>
          <a:p>
            <a:pPr eaLnBrk="1" hangingPunct="1">
              <a:lnSpc>
                <a:spcPct val="90000"/>
              </a:lnSpc>
            </a:pPr>
            <a:r>
              <a:rPr lang="zh-TW" altLang="en-US"/>
              <a:t>圖</a:t>
            </a:r>
            <a:r>
              <a:rPr lang="en-US" altLang="zh-TW"/>
              <a:t>: </a:t>
            </a:r>
            <a:r>
              <a:rPr lang="zh-TW" altLang="en-US"/>
              <a:t>規劃時間圍籬與確定工單 </a:t>
            </a:r>
          </a:p>
          <a:p>
            <a:pPr eaLnBrk="1" hangingPunct="1">
              <a:lnSpc>
                <a:spcPct val="90000"/>
              </a:lnSpc>
            </a:pPr>
            <a:r>
              <a:rPr lang="zh-TW" altLang="en-US"/>
              <a:t>確定工單</a:t>
            </a:r>
            <a:r>
              <a:rPr lang="en-US" altLang="zh-TW"/>
              <a:t>(Firmed orders) </a:t>
            </a:r>
            <a:r>
              <a:rPr lang="zh-TW" altLang="en-US"/>
              <a:t>，將不再自動重排 </a:t>
            </a: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投影片編號版面配置區 6">
            <a:extLst>
              <a:ext uri="{FF2B5EF4-FFF2-40B4-BE49-F238E27FC236}">
                <a16:creationId xmlns:a16="http://schemas.microsoft.com/office/drawing/2014/main" id="{6D3E1A32-DFC1-FC8B-95C1-52F2CB62E36E}"/>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AFE68F5D-64D8-3A45-BF83-5DE3A052294E}" type="slidenum">
              <a:rPr lang="en-US" altLang="zh-TW" smtClean="0">
                <a:solidFill>
                  <a:schemeClr val="tx1"/>
                </a:solidFill>
              </a:rPr>
              <a:pPr/>
              <a:t>48</a:t>
            </a:fld>
            <a:endParaRPr lang="en-US" altLang="zh-TW">
              <a:solidFill>
                <a:schemeClr val="tx1"/>
              </a:solidFill>
            </a:endParaRPr>
          </a:p>
        </p:txBody>
      </p:sp>
      <p:sp>
        <p:nvSpPr>
          <p:cNvPr id="52227" name="Rectangle 2">
            <a:extLst>
              <a:ext uri="{FF2B5EF4-FFF2-40B4-BE49-F238E27FC236}">
                <a16:creationId xmlns:a16="http://schemas.microsoft.com/office/drawing/2014/main" id="{EF02B1F9-B0C5-6F3D-D3B8-1638AFC958A3}"/>
              </a:ext>
            </a:extLst>
          </p:cNvPr>
          <p:cNvSpPr>
            <a:spLocks noGrp="1" noChangeArrowheads="1"/>
          </p:cNvSpPr>
          <p:nvPr>
            <p:ph type="title"/>
          </p:nvPr>
        </p:nvSpPr>
        <p:spPr/>
        <p:txBody>
          <a:bodyPr/>
          <a:lstStyle/>
          <a:p>
            <a:pPr eaLnBrk="1" hangingPunct="1"/>
            <a:r>
              <a:rPr lang="zh-TW" altLang="en-US"/>
              <a:t>規劃時間圍籬與確定工單</a:t>
            </a:r>
          </a:p>
        </p:txBody>
      </p:sp>
      <p:pic>
        <p:nvPicPr>
          <p:cNvPr id="52228" name="Picture 9">
            <a:extLst>
              <a:ext uri="{FF2B5EF4-FFF2-40B4-BE49-F238E27FC236}">
                <a16:creationId xmlns:a16="http://schemas.microsoft.com/office/drawing/2014/main" id="{575D1357-9240-1D7D-6A67-708683CC66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5" y="836613"/>
            <a:ext cx="8840788"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投影片編號版面配置區 5">
            <a:extLst>
              <a:ext uri="{FF2B5EF4-FFF2-40B4-BE49-F238E27FC236}">
                <a16:creationId xmlns:a16="http://schemas.microsoft.com/office/drawing/2014/main" id="{5EE60DE6-58F3-CAC5-E1B1-5E36FD3CAF15}"/>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AE5C6CD8-155A-5443-B1AF-FD6C451C6BF3}" type="slidenum">
              <a:rPr lang="en-US" altLang="zh-TW" smtClean="0">
                <a:solidFill>
                  <a:schemeClr val="tx1"/>
                </a:solidFill>
              </a:rPr>
              <a:pPr/>
              <a:t>49</a:t>
            </a:fld>
            <a:endParaRPr lang="en-US" altLang="zh-TW">
              <a:solidFill>
                <a:schemeClr val="tx1"/>
              </a:solidFill>
            </a:endParaRPr>
          </a:p>
        </p:txBody>
      </p:sp>
      <p:sp>
        <p:nvSpPr>
          <p:cNvPr id="53251" name="Rectangle 2">
            <a:extLst>
              <a:ext uri="{FF2B5EF4-FFF2-40B4-BE49-F238E27FC236}">
                <a16:creationId xmlns:a16="http://schemas.microsoft.com/office/drawing/2014/main" id="{C04DA38A-B113-C3CC-11BC-7CC85FE109CF}"/>
              </a:ext>
            </a:extLst>
          </p:cNvPr>
          <p:cNvSpPr>
            <a:spLocks noGrp="1" noChangeArrowheads="1"/>
          </p:cNvSpPr>
          <p:nvPr>
            <p:ph type="title"/>
          </p:nvPr>
        </p:nvSpPr>
        <p:spPr/>
        <p:txBody>
          <a:bodyPr/>
          <a:lstStyle/>
          <a:p>
            <a:pPr eaLnBrk="1" hangingPunct="1"/>
            <a:r>
              <a:rPr lang="en-US" altLang="zh-TW"/>
              <a:t>MPS</a:t>
            </a:r>
            <a:r>
              <a:rPr lang="zh-TW" altLang="en-US"/>
              <a:t>與</a:t>
            </a:r>
            <a:r>
              <a:rPr lang="en-US" altLang="zh-TW"/>
              <a:t>MRP</a:t>
            </a:r>
            <a:r>
              <a:rPr lang="zh-TW" altLang="en-US"/>
              <a:t>可有下列三種規劃方式</a:t>
            </a:r>
            <a:r>
              <a:rPr lang="zh-TW" altLang="en-US" sz="2800"/>
              <a:t> </a:t>
            </a:r>
          </a:p>
        </p:txBody>
      </p:sp>
      <p:sp>
        <p:nvSpPr>
          <p:cNvPr id="53252" name="Rectangle 3">
            <a:extLst>
              <a:ext uri="{FF2B5EF4-FFF2-40B4-BE49-F238E27FC236}">
                <a16:creationId xmlns:a16="http://schemas.microsoft.com/office/drawing/2014/main" id="{2B1074E1-2DAA-0196-A7A5-F5DC58685219}"/>
              </a:ext>
            </a:extLst>
          </p:cNvPr>
          <p:cNvSpPr>
            <a:spLocks noGrp="1" noChangeArrowheads="1"/>
          </p:cNvSpPr>
          <p:nvPr>
            <p:ph type="body" idx="1"/>
          </p:nvPr>
        </p:nvSpPr>
        <p:spPr>
          <a:xfrm>
            <a:off x="492125" y="977900"/>
            <a:ext cx="7924800" cy="5330825"/>
          </a:xfrm>
        </p:spPr>
        <p:txBody>
          <a:bodyPr/>
          <a:lstStyle/>
          <a:p>
            <a:pPr eaLnBrk="1" hangingPunct="1"/>
            <a:r>
              <a:rPr lang="zh-TW" altLang="en-US" u="sng"/>
              <a:t>重規劃</a:t>
            </a:r>
            <a:r>
              <a:rPr lang="en-US" altLang="zh-TW"/>
              <a:t>(Regenerative planning)</a:t>
            </a:r>
            <a:r>
              <a:rPr lang="zh-TW" altLang="en-US"/>
              <a:t>：無論是否有任何供需的改變，所有物料皆重新規劃與推算</a:t>
            </a:r>
          </a:p>
          <a:p>
            <a:pPr eaLnBrk="1" hangingPunct="1"/>
            <a:r>
              <a:rPr lang="zh-TW" altLang="en-US" u="sng"/>
              <a:t>淨變規劃</a:t>
            </a:r>
            <a:r>
              <a:rPr lang="en-US" altLang="zh-TW"/>
              <a:t>(Net change planning)</a:t>
            </a:r>
            <a:r>
              <a:rPr lang="zh-TW" altLang="en-US"/>
              <a:t>：僅對自上次規劃後，狀況有改變的物料進行重新規劃與推算</a:t>
            </a:r>
          </a:p>
          <a:p>
            <a:pPr eaLnBrk="1" hangingPunct="1"/>
            <a:r>
              <a:rPr lang="zh-TW" altLang="en-US" u="sng"/>
              <a:t>規劃時間幅度內的淨變規劃</a:t>
            </a:r>
            <a:r>
              <a:rPr lang="en-US" altLang="zh-TW"/>
              <a:t>(Net change planning in planning horizon)</a:t>
            </a:r>
            <a:r>
              <a:rPr lang="zh-TW" altLang="en-US"/>
              <a:t>：僅對自上次規劃後且位於規劃時間幅度內，狀況有改變的物料進行重新規劃與推算</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投影片編號版面配置區 5">
            <a:extLst>
              <a:ext uri="{FF2B5EF4-FFF2-40B4-BE49-F238E27FC236}">
                <a16:creationId xmlns:a16="http://schemas.microsoft.com/office/drawing/2014/main" id="{309512B1-CF68-5C17-690C-F60BD59187E6}"/>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38829089-A6BE-D94E-9078-8166F2647484}" type="slidenum">
              <a:rPr lang="en-US" altLang="zh-TW" smtClean="0">
                <a:solidFill>
                  <a:schemeClr val="tx1"/>
                </a:solidFill>
              </a:rPr>
              <a:pPr/>
              <a:t>5</a:t>
            </a:fld>
            <a:endParaRPr lang="en-US" altLang="zh-TW">
              <a:solidFill>
                <a:schemeClr val="tx1"/>
              </a:solidFill>
            </a:endParaRPr>
          </a:p>
        </p:txBody>
      </p:sp>
      <p:sp>
        <p:nvSpPr>
          <p:cNvPr id="8195" name="Rectangle 2">
            <a:extLst>
              <a:ext uri="{FF2B5EF4-FFF2-40B4-BE49-F238E27FC236}">
                <a16:creationId xmlns:a16="http://schemas.microsoft.com/office/drawing/2014/main" id="{955582AD-9404-765A-5113-CA515F414D6F}"/>
              </a:ext>
            </a:extLst>
          </p:cNvPr>
          <p:cNvSpPr>
            <a:spLocks noGrp="1" noChangeArrowheads="1"/>
          </p:cNvSpPr>
          <p:nvPr>
            <p:ph type="title"/>
          </p:nvPr>
        </p:nvSpPr>
        <p:spPr/>
        <p:txBody>
          <a:bodyPr/>
          <a:lstStyle/>
          <a:p>
            <a:pPr eaLnBrk="1" hangingPunct="1"/>
            <a:r>
              <a:rPr lang="zh-TW" altLang="en-US"/>
              <a:t>規劃層面的目的 </a:t>
            </a:r>
            <a:r>
              <a:rPr lang="en-US" altLang="zh-TW"/>
              <a:t>1/3</a:t>
            </a:r>
          </a:p>
        </p:txBody>
      </p:sp>
      <p:sp>
        <p:nvSpPr>
          <p:cNvPr id="8196" name="Rectangle 3">
            <a:extLst>
              <a:ext uri="{FF2B5EF4-FFF2-40B4-BE49-F238E27FC236}">
                <a16:creationId xmlns:a16="http://schemas.microsoft.com/office/drawing/2014/main" id="{14F55230-C5F1-68B8-8CDA-8E1A78960E4A}"/>
              </a:ext>
            </a:extLst>
          </p:cNvPr>
          <p:cNvSpPr>
            <a:spLocks noGrp="1" noChangeArrowheads="1"/>
          </p:cNvSpPr>
          <p:nvPr>
            <p:ph type="body" idx="1"/>
          </p:nvPr>
        </p:nvSpPr>
        <p:spPr>
          <a:xfrm>
            <a:off x="492125" y="977900"/>
            <a:ext cx="7896225" cy="5619750"/>
          </a:xfrm>
        </p:spPr>
        <p:txBody>
          <a:bodyPr/>
          <a:lstStyle/>
          <a:p>
            <a:pPr eaLnBrk="1" hangingPunct="1">
              <a:lnSpc>
                <a:spcPct val="90000"/>
              </a:lnSpc>
            </a:pPr>
            <a:r>
              <a:rPr lang="zh-TW" altLang="en-US"/>
              <a:t>旨在求取</a:t>
            </a:r>
          </a:p>
          <a:p>
            <a:pPr lvl="1" eaLnBrk="1" hangingPunct="1">
              <a:lnSpc>
                <a:spcPct val="90000"/>
              </a:lnSpc>
            </a:pPr>
            <a:r>
              <a:rPr lang="zh-TW" altLang="en-US"/>
              <a:t>供給面 </a:t>
            </a:r>
          </a:p>
          <a:p>
            <a:pPr eaLnBrk="1" hangingPunct="1">
              <a:lnSpc>
                <a:spcPct val="90000"/>
              </a:lnSpc>
              <a:buFont typeface="Wingdings" pitchFamily="2" charset="2"/>
              <a:buNone/>
            </a:pPr>
            <a:r>
              <a:rPr lang="zh-TW" altLang="en-US"/>
              <a:t>	與</a:t>
            </a:r>
          </a:p>
          <a:p>
            <a:pPr lvl="1" eaLnBrk="1" hangingPunct="1">
              <a:lnSpc>
                <a:spcPct val="90000"/>
              </a:lnSpc>
            </a:pPr>
            <a:r>
              <a:rPr lang="zh-TW" altLang="en-US"/>
              <a:t>需求面</a:t>
            </a:r>
          </a:p>
          <a:p>
            <a:pPr eaLnBrk="1" hangingPunct="1">
              <a:lnSpc>
                <a:spcPct val="90000"/>
              </a:lnSpc>
              <a:buFont typeface="Wingdings" pitchFamily="2" charset="2"/>
              <a:buNone/>
            </a:pPr>
            <a:r>
              <a:rPr lang="zh-TW" altLang="en-US"/>
              <a:t>	兩者間</a:t>
            </a:r>
          </a:p>
          <a:p>
            <a:pPr lvl="1" eaLnBrk="1" hangingPunct="1">
              <a:lnSpc>
                <a:spcPct val="90000"/>
              </a:lnSpc>
            </a:pPr>
            <a:r>
              <a:rPr lang="zh-TW" altLang="en-US"/>
              <a:t>數量 </a:t>
            </a:r>
          </a:p>
          <a:p>
            <a:pPr eaLnBrk="1" hangingPunct="1">
              <a:lnSpc>
                <a:spcPct val="90000"/>
              </a:lnSpc>
              <a:buFont typeface="Wingdings" pitchFamily="2" charset="2"/>
              <a:buNone/>
            </a:pPr>
            <a:r>
              <a:rPr lang="zh-TW" altLang="en-US"/>
              <a:t>	與</a:t>
            </a:r>
          </a:p>
          <a:p>
            <a:pPr lvl="1" eaLnBrk="1" hangingPunct="1">
              <a:lnSpc>
                <a:spcPct val="90000"/>
              </a:lnSpc>
            </a:pPr>
            <a:r>
              <a:rPr lang="zh-TW" altLang="en-US"/>
              <a:t>時間</a:t>
            </a:r>
          </a:p>
          <a:p>
            <a:pPr eaLnBrk="1" hangingPunct="1">
              <a:lnSpc>
                <a:spcPct val="90000"/>
              </a:lnSpc>
              <a:buFont typeface="Wingdings" pitchFamily="2" charset="2"/>
              <a:buNone/>
            </a:pPr>
            <a:r>
              <a:rPr lang="zh-TW" altLang="en-US"/>
              <a:t>	的調合，以滿足</a:t>
            </a:r>
          </a:p>
          <a:p>
            <a:pPr lvl="1" eaLnBrk="1" hangingPunct="1">
              <a:lnSpc>
                <a:spcPct val="90000"/>
              </a:lnSpc>
            </a:pPr>
            <a:r>
              <a:rPr lang="zh-TW" altLang="en-US"/>
              <a:t>需求</a:t>
            </a:r>
          </a:p>
          <a:p>
            <a:pPr eaLnBrk="1" hangingPunct="1">
              <a:lnSpc>
                <a:spcPct val="90000"/>
              </a:lnSpc>
            </a:pPr>
            <a:endParaRPr lang="zh-TW" altLang="en-US"/>
          </a:p>
          <a:p>
            <a:pPr eaLnBrk="1" hangingPunct="1">
              <a:lnSpc>
                <a:spcPct val="90000"/>
              </a:lnSpc>
            </a:pPr>
            <a:endParaRPr lang="en-US" altLang="zh-TW"/>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投影片編號版面配置區 5">
            <a:extLst>
              <a:ext uri="{FF2B5EF4-FFF2-40B4-BE49-F238E27FC236}">
                <a16:creationId xmlns:a16="http://schemas.microsoft.com/office/drawing/2014/main" id="{4FBBE2C2-B301-6479-E300-85EE583605F5}"/>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B343593F-729F-A342-B10C-077147E49D50}" type="slidenum">
              <a:rPr lang="en-US" altLang="zh-TW" smtClean="0">
                <a:solidFill>
                  <a:schemeClr val="tx1"/>
                </a:solidFill>
              </a:rPr>
              <a:pPr/>
              <a:t>50</a:t>
            </a:fld>
            <a:endParaRPr lang="en-US" altLang="zh-TW">
              <a:solidFill>
                <a:schemeClr val="tx1"/>
              </a:solidFill>
            </a:endParaRPr>
          </a:p>
        </p:txBody>
      </p:sp>
      <p:sp>
        <p:nvSpPr>
          <p:cNvPr id="54275" name="Rectangle 2">
            <a:extLst>
              <a:ext uri="{FF2B5EF4-FFF2-40B4-BE49-F238E27FC236}">
                <a16:creationId xmlns:a16="http://schemas.microsoft.com/office/drawing/2014/main" id="{BC96324C-5F76-CA8F-F77D-CCF55FCD0B2C}"/>
              </a:ext>
            </a:extLst>
          </p:cNvPr>
          <p:cNvSpPr>
            <a:spLocks noGrp="1" noChangeArrowheads="1"/>
          </p:cNvSpPr>
          <p:nvPr>
            <p:ph type="title"/>
          </p:nvPr>
        </p:nvSpPr>
        <p:spPr/>
        <p:txBody>
          <a:bodyPr/>
          <a:lstStyle/>
          <a:p>
            <a:pPr eaLnBrk="1" hangingPunct="1"/>
            <a:r>
              <a:rPr lang="zh-TW" altLang="en-US"/>
              <a:t>規劃檔</a:t>
            </a:r>
            <a:r>
              <a:rPr lang="en-US" altLang="zh-TW"/>
              <a:t>(Planning file) 1/2</a:t>
            </a:r>
          </a:p>
        </p:txBody>
      </p:sp>
      <p:sp>
        <p:nvSpPr>
          <p:cNvPr id="54276" name="Rectangle 3">
            <a:extLst>
              <a:ext uri="{FF2B5EF4-FFF2-40B4-BE49-F238E27FC236}">
                <a16:creationId xmlns:a16="http://schemas.microsoft.com/office/drawing/2014/main" id="{37773691-5F1F-783F-DB49-C38D3ACFE1CE}"/>
              </a:ext>
            </a:extLst>
          </p:cNvPr>
          <p:cNvSpPr>
            <a:spLocks noGrp="1" noChangeArrowheads="1"/>
          </p:cNvSpPr>
          <p:nvPr>
            <p:ph type="body" idx="1"/>
          </p:nvPr>
        </p:nvSpPr>
        <p:spPr/>
        <p:txBody>
          <a:bodyPr/>
          <a:lstStyle/>
          <a:p>
            <a:pPr eaLnBrk="1" hangingPunct="1"/>
            <a:r>
              <a:rPr lang="zh-TW" altLang="en-US"/>
              <a:t>一般</a:t>
            </a:r>
            <a:r>
              <a:rPr lang="en-US" altLang="zh-TW"/>
              <a:t>ERP</a:t>
            </a:r>
            <a:r>
              <a:rPr lang="zh-TW" altLang="en-US"/>
              <a:t>系統中，會建立一規劃檔</a:t>
            </a:r>
            <a:r>
              <a:rPr lang="en-US" altLang="zh-TW"/>
              <a:t>(Planning file)</a:t>
            </a:r>
            <a:r>
              <a:rPr lang="zh-TW" altLang="en-US"/>
              <a:t>以追蹤物料狀況改變的情形且改變是位於規劃時間幅度內或規劃時間幅度外 </a:t>
            </a:r>
          </a:p>
          <a:p>
            <a:pPr eaLnBrk="1" hangingPunct="1"/>
            <a:r>
              <a:rPr lang="zh-TW" altLang="en-US"/>
              <a:t>圖</a:t>
            </a:r>
            <a:r>
              <a:rPr lang="en-US" altLang="zh-TW"/>
              <a:t>: </a:t>
            </a:r>
            <a:r>
              <a:rPr lang="zh-TW" altLang="en-US"/>
              <a:t>規劃檔</a:t>
            </a:r>
            <a:r>
              <a:rPr lang="en-US" altLang="zh-TW"/>
              <a:t>(Planning file)</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投影片編號版面配置區 6">
            <a:extLst>
              <a:ext uri="{FF2B5EF4-FFF2-40B4-BE49-F238E27FC236}">
                <a16:creationId xmlns:a16="http://schemas.microsoft.com/office/drawing/2014/main" id="{CED03168-7364-8DF9-33F4-494818D9A7C9}"/>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5776186C-2CCD-0F47-83E8-ACE8E7BCDC7B}" type="slidenum">
              <a:rPr lang="en-US" altLang="zh-TW" smtClean="0">
                <a:solidFill>
                  <a:schemeClr val="tx1"/>
                </a:solidFill>
              </a:rPr>
              <a:pPr/>
              <a:t>51</a:t>
            </a:fld>
            <a:endParaRPr lang="en-US" altLang="zh-TW">
              <a:solidFill>
                <a:schemeClr val="tx1"/>
              </a:solidFill>
            </a:endParaRPr>
          </a:p>
        </p:txBody>
      </p:sp>
      <p:sp>
        <p:nvSpPr>
          <p:cNvPr id="55299" name="Rectangle 5">
            <a:extLst>
              <a:ext uri="{FF2B5EF4-FFF2-40B4-BE49-F238E27FC236}">
                <a16:creationId xmlns:a16="http://schemas.microsoft.com/office/drawing/2014/main" id="{98786DFE-B1F5-CF62-1524-FD1B200F4045}"/>
              </a:ext>
            </a:extLst>
          </p:cNvPr>
          <p:cNvSpPr>
            <a:spLocks noGrp="1" noChangeArrowheads="1"/>
          </p:cNvSpPr>
          <p:nvPr>
            <p:ph type="title"/>
          </p:nvPr>
        </p:nvSpPr>
        <p:spPr/>
        <p:txBody>
          <a:bodyPr/>
          <a:lstStyle/>
          <a:p>
            <a:pPr eaLnBrk="1" hangingPunct="1"/>
            <a:r>
              <a:rPr lang="zh-TW" altLang="en-US"/>
              <a:t>規劃檔</a:t>
            </a:r>
            <a:r>
              <a:rPr lang="en-US" altLang="zh-TW"/>
              <a:t>(Planning file) 2/2</a:t>
            </a:r>
          </a:p>
        </p:txBody>
      </p:sp>
      <p:pic>
        <p:nvPicPr>
          <p:cNvPr id="55300" name="Picture 10">
            <a:extLst>
              <a:ext uri="{FF2B5EF4-FFF2-40B4-BE49-F238E27FC236}">
                <a16:creationId xmlns:a16="http://schemas.microsoft.com/office/drawing/2014/main" id="{CAD47667-DB42-0371-4424-2EF1167D40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00" y="765175"/>
            <a:ext cx="8820150" cy="539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投影片編號版面配置區 5">
            <a:extLst>
              <a:ext uri="{FF2B5EF4-FFF2-40B4-BE49-F238E27FC236}">
                <a16:creationId xmlns:a16="http://schemas.microsoft.com/office/drawing/2014/main" id="{E2C05168-A487-2FD9-7CD7-02972EDE3119}"/>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2596109E-1F6E-1744-8E03-DC5B6BAE5568}" type="slidenum">
              <a:rPr lang="en-US" altLang="zh-TW" smtClean="0">
                <a:solidFill>
                  <a:schemeClr val="tx1"/>
                </a:solidFill>
              </a:rPr>
              <a:pPr/>
              <a:t>52</a:t>
            </a:fld>
            <a:endParaRPr lang="en-US" altLang="zh-TW">
              <a:solidFill>
                <a:schemeClr val="tx1"/>
              </a:solidFill>
            </a:endParaRPr>
          </a:p>
        </p:txBody>
      </p:sp>
      <p:sp>
        <p:nvSpPr>
          <p:cNvPr id="56323" name="Rectangle 2">
            <a:extLst>
              <a:ext uri="{FF2B5EF4-FFF2-40B4-BE49-F238E27FC236}">
                <a16:creationId xmlns:a16="http://schemas.microsoft.com/office/drawing/2014/main" id="{CCC3247B-2179-FF54-B109-9274BAE8C26D}"/>
              </a:ext>
            </a:extLst>
          </p:cNvPr>
          <p:cNvSpPr>
            <a:spLocks noGrp="1" noChangeArrowheads="1"/>
          </p:cNvSpPr>
          <p:nvPr>
            <p:ph type="title"/>
          </p:nvPr>
        </p:nvSpPr>
        <p:spPr/>
        <p:txBody>
          <a:bodyPr/>
          <a:lstStyle/>
          <a:p>
            <a:pPr eaLnBrk="1" hangingPunct="1"/>
            <a:r>
              <a:rPr lang="en-US" altLang="zh-TW"/>
              <a:t>MPS</a:t>
            </a:r>
            <a:r>
              <a:rPr lang="zh-TW" altLang="en-US"/>
              <a:t>與</a:t>
            </a:r>
            <a:r>
              <a:rPr lang="en-US" altLang="zh-TW"/>
              <a:t>MRP</a:t>
            </a:r>
            <a:r>
              <a:rPr lang="zh-TW" altLang="en-US"/>
              <a:t>規劃步驟 </a:t>
            </a:r>
          </a:p>
        </p:txBody>
      </p:sp>
      <p:sp>
        <p:nvSpPr>
          <p:cNvPr id="56324" name="Rectangle 3">
            <a:extLst>
              <a:ext uri="{FF2B5EF4-FFF2-40B4-BE49-F238E27FC236}">
                <a16:creationId xmlns:a16="http://schemas.microsoft.com/office/drawing/2014/main" id="{D0D53062-B92F-CE31-4282-4C4145180F37}"/>
              </a:ext>
            </a:extLst>
          </p:cNvPr>
          <p:cNvSpPr>
            <a:spLocks noGrp="1" noChangeArrowheads="1"/>
          </p:cNvSpPr>
          <p:nvPr>
            <p:ph type="body" idx="1"/>
          </p:nvPr>
        </p:nvSpPr>
        <p:spPr/>
        <p:txBody>
          <a:bodyPr/>
          <a:lstStyle/>
          <a:p>
            <a:pPr eaLnBrk="1" hangingPunct="1"/>
            <a:r>
              <a:rPr lang="zh-TW" altLang="en-US"/>
              <a:t>步驟一：淨需求計算</a:t>
            </a:r>
            <a:r>
              <a:rPr lang="en-US" altLang="zh-TW"/>
              <a:t>(Net requirement calculation) </a:t>
            </a:r>
          </a:p>
          <a:p>
            <a:pPr eaLnBrk="1" hangingPunct="1"/>
            <a:r>
              <a:rPr lang="zh-TW" altLang="en-US"/>
              <a:t>步驟二：批量大小的計算</a:t>
            </a:r>
            <a:r>
              <a:rPr lang="en-US" altLang="zh-TW"/>
              <a:t>(Lot size calculation) </a:t>
            </a:r>
          </a:p>
          <a:p>
            <a:pPr eaLnBrk="1" hangingPunct="1"/>
            <a:r>
              <a:rPr lang="zh-TW" altLang="en-US"/>
              <a:t>步驟三：內製或外購的決定</a:t>
            </a:r>
            <a:r>
              <a:rPr lang="en-US" altLang="zh-TW"/>
              <a:t>(Procurement type) </a:t>
            </a:r>
          </a:p>
          <a:p>
            <a:pPr eaLnBrk="1" hangingPunct="1"/>
            <a:r>
              <a:rPr lang="zh-TW" altLang="en-US"/>
              <a:t>步驟四：排程</a:t>
            </a:r>
            <a:r>
              <a:rPr lang="en-US" altLang="zh-TW"/>
              <a:t>(Scheduling) </a:t>
            </a:r>
          </a:p>
          <a:p>
            <a:pPr eaLnBrk="1" hangingPunct="1"/>
            <a:r>
              <a:rPr lang="zh-TW" altLang="en-US"/>
              <a:t>步驟五：物料清單的展開</a:t>
            </a:r>
            <a:r>
              <a:rPr lang="en-US" altLang="zh-TW"/>
              <a:t>(BOM explosion) </a:t>
            </a: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投影片編號版面配置區 5">
            <a:extLst>
              <a:ext uri="{FF2B5EF4-FFF2-40B4-BE49-F238E27FC236}">
                <a16:creationId xmlns:a16="http://schemas.microsoft.com/office/drawing/2014/main" id="{9F30D4AD-16E5-BD32-6785-0533902E34E5}"/>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FDBA9E6F-AA15-E040-8BF6-BF1F90E8A9AF}" type="slidenum">
              <a:rPr lang="en-US" altLang="zh-TW" smtClean="0">
                <a:solidFill>
                  <a:schemeClr val="tx1"/>
                </a:solidFill>
              </a:rPr>
              <a:pPr/>
              <a:t>53</a:t>
            </a:fld>
            <a:endParaRPr lang="en-US" altLang="zh-TW">
              <a:solidFill>
                <a:schemeClr val="tx1"/>
              </a:solidFill>
            </a:endParaRPr>
          </a:p>
        </p:txBody>
      </p:sp>
      <p:sp>
        <p:nvSpPr>
          <p:cNvPr id="57347" name="Rectangle 2">
            <a:extLst>
              <a:ext uri="{FF2B5EF4-FFF2-40B4-BE49-F238E27FC236}">
                <a16:creationId xmlns:a16="http://schemas.microsoft.com/office/drawing/2014/main" id="{85A23812-81C1-AA68-995E-09CAD2E5664C}"/>
              </a:ext>
            </a:extLst>
          </p:cNvPr>
          <p:cNvSpPr>
            <a:spLocks noGrp="1" noChangeArrowheads="1"/>
          </p:cNvSpPr>
          <p:nvPr>
            <p:ph type="title"/>
          </p:nvPr>
        </p:nvSpPr>
        <p:spPr>
          <a:xfrm>
            <a:off x="228600" y="0"/>
            <a:ext cx="8231188" cy="561975"/>
          </a:xfrm>
        </p:spPr>
        <p:txBody>
          <a:bodyPr/>
          <a:lstStyle/>
          <a:p>
            <a:pPr eaLnBrk="1" hangingPunct="1"/>
            <a:r>
              <a:rPr lang="en-US" altLang="zh-TW"/>
              <a:t>MRP: </a:t>
            </a:r>
            <a:r>
              <a:rPr lang="zh-TW" altLang="en-US"/>
              <a:t>單一 </a:t>
            </a:r>
            <a:r>
              <a:rPr lang="en-US" altLang="zh-TW"/>
              <a:t>vs. </a:t>
            </a:r>
            <a:r>
              <a:rPr lang="zh-TW" altLang="en-US"/>
              <a:t>全工廠</a:t>
            </a:r>
            <a:r>
              <a:rPr lang="en-US" altLang="zh-TW"/>
              <a:t>/</a:t>
            </a:r>
            <a:r>
              <a:rPr lang="zh-TW" altLang="en-US"/>
              <a:t>單階 </a:t>
            </a:r>
            <a:r>
              <a:rPr lang="en-US" altLang="zh-TW"/>
              <a:t>vs. </a:t>
            </a:r>
            <a:r>
              <a:rPr lang="zh-TW" altLang="en-US"/>
              <a:t>多階</a:t>
            </a:r>
            <a:endParaRPr lang="en-US" altLang="zh-TW"/>
          </a:p>
        </p:txBody>
      </p:sp>
      <p:sp>
        <p:nvSpPr>
          <p:cNvPr id="57348" name="Rectangle 3">
            <a:extLst>
              <a:ext uri="{FF2B5EF4-FFF2-40B4-BE49-F238E27FC236}">
                <a16:creationId xmlns:a16="http://schemas.microsoft.com/office/drawing/2014/main" id="{5CFCBC79-13C7-748A-1D6A-4CD2A74F5BF3}"/>
              </a:ext>
            </a:extLst>
          </p:cNvPr>
          <p:cNvSpPr>
            <a:spLocks noGrp="1" noChangeArrowheads="1"/>
          </p:cNvSpPr>
          <p:nvPr>
            <p:ph type="body" idx="1"/>
          </p:nvPr>
        </p:nvSpPr>
        <p:spPr/>
        <p:txBody>
          <a:bodyPr/>
          <a:lstStyle/>
          <a:p>
            <a:pPr eaLnBrk="1" hangingPunct="1"/>
            <a:r>
              <a:rPr lang="zh-TW" altLang="en-US"/>
              <a:t>一般的</a:t>
            </a:r>
            <a:r>
              <a:rPr lang="en-US" altLang="zh-TW"/>
              <a:t>ERP</a:t>
            </a:r>
            <a:r>
              <a:rPr lang="zh-TW" altLang="en-US"/>
              <a:t>系統允許使用者根據其需要，決定對單一物料或對全工廠的物料進行規劃，或對</a:t>
            </a:r>
            <a:r>
              <a:rPr lang="en-US" altLang="zh-TW"/>
              <a:t>BOM</a:t>
            </a:r>
            <a:r>
              <a:rPr lang="zh-TW" altLang="en-US"/>
              <a:t>的單階或多階進行規劃，有些更先進的系統，更可允許使用者進行模擬、進行相關產能平衡的調整等等，直至滿意後，再採用為執行的方案 </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投影片編號版面配置區 5">
            <a:extLst>
              <a:ext uri="{FF2B5EF4-FFF2-40B4-BE49-F238E27FC236}">
                <a16:creationId xmlns:a16="http://schemas.microsoft.com/office/drawing/2014/main" id="{682FA0FC-C62A-BE77-0D45-71FF79332E99}"/>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95633CAC-9896-1D40-ABD6-0AA9B836C195}" type="slidenum">
              <a:rPr lang="en-US" altLang="zh-TW" smtClean="0">
                <a:solidFill>
                  <a:schemeClr val="tx1"/>
                </a:solidFill>
              </a:rPr>
              <a:pPr/>
              <a:t>54</a:t>
            </a:fld>
            <a:endParaRPr lang="en-US" altLang="zh-TW">
              <a:solidFill>
                <a:schemeClr val="tx1"/>
              </a:solidFill>
            </a:endParaRPr>
          </a:p>
        </p:txBody>
      </p:sp>
      <p:sp>
        <p:nvSpPr>
          <p:cNvPr id="58371" name="Rectangle 2">
            <a:extLst>
              <a:ext uri="{FF2B5EF4-FFF2-40B4-BE49-F238E27FC236}">
                <a16:creationId xmlns:a16="http://schemas.microsoft.com/office/drawing/2014/main" id="{A84DB311-B21B-D196-601A-0AEB1C6574AC}"/>
              </a:ext>
            </a:extLst>
          </p:cNvPr>
          <p:cNvSpPr>
            <a:spLocks noGrp="1" noChangeArrowheads="1"/>
          </p:cNvSpPr>
          <p:nvPr>
            <p:ph type="title"/>
          </p:nvPr>
        </p:nvSpPr>
        <p:spPr/>
        <p:txBody>
          <a:bodyPr/>
          <a:lstStyle/>
          <a:p>
            <a:pPr eaLnBrk="1" hangingPunct="1"/>
            <a:r>
              <a:rPr lang="zh-TW" altLang="en-US"/>
              <a:t>計劃中工單 與 生產工單</a:t>
            </a:r>
          </a:p>
        </p:txBody>
      </p:sp>
      <p:sp>
        <p:nvSpPr>
          <p:cNvPr id="58372" name="Rectangle 3">
            <a:extLst>
              <a:ext uri="{FF2B5EF4-FFF2-40B4-BE49-F238E27FC236}">
                <a16:creationId xmlns:a16="http://schemas.microsoft.com/office/drawing/2014/main" id="{322E61DC-903A-34A5-BF65-1B843CB776AD}"/>
              </a:ext>
            </a:extLst>
          </p:cNvPr>
          <p:cNvSpPr>
            <a:spLocks noGrp="1" noChangeArrowheads="1"/>
          </p:cNvSpPr>
          <p:nvPr>
            <p:ph type="body" idx="1"/>
          </p:nvPr>
        </p:nvSpPr>
        <p:spPr>
          <a:xfrm>
            <a:off x="492125" y="977900"/>
            <a:ext cx="7924800" cy="5619750"/>
          </a:xfrm>
        </p:spPr>
        <p:txBody>
          <a:bodyPr/>
          <a:lstStyle/>
          <a:p>
            <a:pPr eaLnBrk="1" hangingPunct="1"/>
            <a:r>
              <a:rPr lang="zh-TW" altLang="en-US" sz="2400" dirty="0">
                <a:highlight>
                  <a:srgbClr val="FFFF00"/>
                </a:highlight>
              </a:rPr>
              <a:t>計劃中工單</a:t>
            </a:r>
            <a:r>
              <a:rPr lang="en-US" altLang="zh-TW" sz="2400" dirty="0">
                <a:highlight>
                  <a:srgbClr val="FFFF00"/>
                </a:highlight>
              </a:rPr>
              <a:t>(Planned order)</a:t>
            </a:r>
            <a:r>
              <a:rPr lang="zh-TW" altLang="en-US" sz="2400" dirty="0">
                <a:highlight>
                  <a:srgbClr val="FFFF00"/>
                </a:highlight>
              </a:rPr>
              <a:t>與生產工單</a:t>
            </a:r>
            <a:r>
              <a:rPr lang="en-US" altLang="zh-TW" sz="2400" dirty="0">
                <a:highlight>
                  <a:srgbClr val="FFFF00"/>
                </a:highlight>
              </a:rPr>
              <a:t>(Production order)</a:t>
            </a:r>
          </a:p>
          <a:p>
            <a:pPr eaLnBrk="1" hangingPunct="1"/>
            <a:r>
              <a:rPr lang="zh-TW" altLang="en-US" sz="2400" dirty="0"/>
              <a:t>計劃中工單為一外購或生產之提案</a:t>
            </a:r>
            <a:r>
              <a:rPr lang="en-US" altLang="zh-TW" sz="2400" dirty="0"/>
              <a:t>(Proposal)</a:t>
            </a:r>
            <a:r>
              <a:rPr lang="zh-TW" altLang="en-US" sz="2400" dirty="0"/>
              <a:t>，可由</a:t>
            </a:r>
            <a:r>
              <a:rPr lang="en-US" altLang="zh-TW" sz="2400" dirty="0"/>
              <a:t>MRP</a:t>
            </a:r>
            <a:r>
              <a:rPr lang="zh-TW" altLang="en-US" sz="2400" dirty="0"/>
              <a:t>自動產生或是由規劃人員手動輸入</a:t>
            </a:r>
          </a:p>
          <a:p>
            <a:pPr eaLnBrk="1" hangingPunct="1"/>
            <a:r>
              <a:rPr lang="zh-TW" altLang="en-US" sz="2400" dirty="0"/>
              <a:t>生產工單則用以決定哪一產品或物料須進一步被處理、於何工作中心等 </a:t>
            </a:r>
          </a:p>
          <a:p>
            <a:pPr eaLnBrk="1" hangingPunct="1"/>
            <a:r>
              <a:rPr lang="zh-TW" altLang="en-US" sz="2400" dirty="0"/>
              <a:t>由中期轉入短期規劃的工作項目中，將計劃中工單轉成生產工單為其中一項重要工作。當計劃中工單轉成生產工單時，各相依需求將被保留</a:t>
            </a:r>
            <a:r>
              <a:rPr lang="en-US" altLang="zh-TW" sz="2400" dirty="0"/>
              <a:t>(Reservation)</a:t>
            </a:r>
            <a:r>
              <a:rPr lang="zh-TW" altLang="en-US" sz="2400" dirty="0"/>
              <a:t>，途程中有關作業與生產資源的資料將被用以更細部之規劃與排程 </a:t>
            </a: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投影片編號版面配置區 5">
            <a:extLst>
              <a:ext uri="{FF2B5EF4-FFF2-40B4-BE49-F238E27FC236}">
                <a16:creationId xmlns:a16="http://schemas.microsoft.com/office/drawing/2014/main" id="{18C9C337-AF93-DF6F-8013-A1FFB0363D41}"/>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ED56816C-B4BA-164C-AE0F-22F1058A2945}" type="slidenum">
              <a:rPr lang="en-US" altLang="zh-TW" smtClean="0">
                <a:solidFill>
                  <a:schemeClr val="tx1"/>
                </a:solidFill>
              </a:rPr>
              <a:pPr/>
              <a:t>55</a:t>
            </a:fld>
            <a:endParaRPr lang="en-US" altLang="zh-TW">
              <a:solidFill>
                <a:schemeClr val="tx1"/>
              </a:solidFill>
            </a:endParaRPr>
          </a:p>
        </p:txBody>
      </p:sp>
      <p:sp>
        <p:nvSpPr>
          <p:cNvPr id="59395" name="Rectangle 2">
            <a:extLst>
              <a:ext uri="{FF2B5EF4-FFF2-40B4-BE49-F238E27FC236}">
                <a16:creationId xmlns:a16="http://schemas.microsoft.com/office/drawing/2014/main" id="{0D8BB980-2DAC-D883-01F3-022F5017DFC5}"/>
              </a:ext>
            </a:extLst>
          </p:cNvPr>
          <p:cNvSpPr>
            <a:spLocks noGrp="1" noChangeArrowheads="1"/>
          </p:cNvSpPr>
          <p:nvPr>
            <p:ph type="title"/>
          </p:nvPr>
        </p:nvSpPr>
        <p:spPr>
          <a:xfrm>
            <a:off x="228600" y="0"/>
            <a:ext cx="8520113" cy="561975"/>
          </a:xfrm>
        </p:spPr>
        <p:txBody>
          <a:bodyPr/>
          <a:lstStyle/>
          <a:p>
            <a:pPr eaLnBrk="1" hangingPunct="1"/>
            <a:r>
              <a:rPr lang="zh-TW" altLang="en-US">
                <a:solidFill>
                  <a:srgbClr val="FF9900"/>
                </a:solidFill>
              </a:rPr>
              <a:t>開立期間 、發放期間與生產前後寬放</a:t>
            </a:r>
            <a:r>
              <a:rPr lang="zh-TW" altLang="en-US" sz="2800"/>
              <a:t> </a:t>
            </a:r>
          </a:p>
        </p:txBody>
      </p:sp>
      <p:sp>
        <p:nvSpPr>
          <p:cNvPr id="59396" name="Rectangle 3">
            <a:extLst>
              <a:ext uri="{FF2B5EF4-FFF2-40B4-BE49-F238E27FC236}">
                <a16:creationId xmlns:a16="http://schemas.microsoft.com/office/drawing/2014/main" id="{BC421CDE-84F5-AEA1-CF38-5141C2662A4D}"/>
              </a:ext>
            </a:extLst>
          </p:cNvPr>
          <p:cNvSpPr>
            <a:spLocks noGrp="1" noChangeArrowheads="1"/>
          </p:cNvSpPr>
          <p:nvPr>
            <p:ph type="body" idx="1"/>
          </p:nvPr>
        </p:nvSpPr>
        <p:spPr/>
        <p:txBody>
          <a:bodyPr/>
          <a:lstStyle/>
          <a:p>
            <a:pPr eaLnBrk="1" hangingPunct="1"/>
            <a:r>
              <a:rPr lang="zh-TW" altLang="en-US" dirty="0">
                <a:solidFill>
                  <a:srgbClr val="FF2F92"/>
                </a:solidFill>
                <a:highlight>
                  <a:srgbClr val="FFFF00"/>
                </a:highlight>
              </a:rPr>
              <a:t>開立期間</a:t>
            </a:r>
            <a:r>
              <a:rPr lang="en-US" altLang="zh-TW" dirty="0">
                <a:solidFill>
                  <a:srgbClr val="FF2F92"/>
                </a:solidFill>
                <a:highlight>
                  <a:srgbClr val="FFFF00"/>
                </a:highlight>
              </a:rPr>
              <a:t>(Opening period) </a:t>
            </a:r>
            <a:r>
              <a:rPr lang="zh-TW" altLang="en-US" dirty="0">
                <a:solidFill>
                  <a:srgbClr val="FF2F92"/>
                </a:solidFill>
                <a:highlight>
                  <a:srgbClr val="FFFF00"/>
                </a:highlight>
              </a:rPr>
              <a:t>與發放期間</a:t>
            </a:r>
            <a:r>
              <a:rPr lang="en-US" altLang="zh-TW" dirty="0">
                <a:solidFill>
                  <a:srgbClr val="FF2F92"/>
                </a:solidFill>
                <a:highlight>
                  <a:srgbClr val="FFFF00"/>
                </a:highlight>
              </a:rPr>
              <a:t>(Release period) </a:t>
            </a:r>
            <a:r>
              <a:rPr lang="zh-TW" altLang="en-US" dirty="0">
                <a:solidFill>
                  <a:srgbClr val="FF2F92"/>
                </a:solidFill>
                <a:highlight>
                  <a:srgbClr val="FFFF00"/>
                </a:highlight>
              </a:rPr>
              <a:t>此二時間界定何時一計劃中工單可被轉換為生產工單</a:t>
            </a:r>
            <a:r>
              <a:rPr lang="en-US" altLang="zh-TW" dirty="0">
                <a:solidFill>
                  <a:srgbClr val="FF2F92"/>
                </a:solidFill>
                <a:highlight>
                  <a:srgbClr val="FFFF00"/>
                </a:highlight>
              </a:rPr>
              <a:t>(Production order)</a:t>
            </a:r>
            <a:r>
              <a:rPr lang="zh-TW" altLang="en-US" dirty="0">
                <a:solidFill>
                  <a:srgbClr val="FF2F92"/>
                </a:solidFill>
                <a:highlight>
                  <a:srgbClr val="FFFF00"/>
                </a:highlight>
              </a:rPr>
              <a:t>，且何時此生產工單可被發放至現場 </a:t>
            </a:r>
          </a:p>
          <a:p>
            <a:pPr eaLnBrk="1" hangingPunct="1"/>
            <a:r>
              <a:rPr lang="zh-TW" altLang="en-US" dirty="0"/>
              <a:t>生產前寬放</a:t>
            </a:r>
            <a:r>
              <a:rPr lang="en-US" altLang="zh-TW" dirty="0"/>
              <a:t>(Float before production)</a:t>
            </a:r>
            <a:r>
              <a:rPr lang="zh-TW" altLang="en-US" dirty="0"/>
              <a:t>與生產前後寬放</a:t>
            </a:r>
            <a:r>
              <a:rPr lang="en-US" altLang="zh-TW" dirty="0"/>
              <a:t>(Float after production)</a:t>
            </a:r>
            <a:r>
              <a:rPr lang="zh-TW" altLang="en-US" dirty="0"/>
              <a:t>，用以預留彈性時間以吸收生產之不確定性與時間估算的不準確因子 </a:t>
            </a: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投影片編號版面配置區 5">
            <a:extLst>
              <a:ext uri="{FF2B5EF4-FFF2-40B4-BE49-F238E27FC236}">
                <a16:creationId xmlns:a16="http://schemas.microsoft.com/office/drawing/2014/main" id="{2F882CB5-61FD-A50D-EA3F-5D1DA6266630}"/>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BE855D6B-E587-0D45-8B1B-C85205804473}" type="slidenum">
              <a:rPr lang="en-US" altLang="zh-TW" smtClean="0">
                <a:solidFill>
                  <a:schemeClr val="tx1"/>
                </a:solidFill>
              </a:rPr>
              <a:pPr/>
              <a:t>56</a:t>
            </a:fld>
            <a:endParaRPr lang="en-US" altLang="zh-TW">
              <a:solidFill>
                <a:schemeClr val="tx1"/>
              </a:solidFill>
            </a:endParaRPr>
          </a:p>
        </p:txBody>
      </p:sp>
      <p:sp>
        <p:nvSpPr>
          <p:cNvPr id="60419" name="Rectangle 2">
            <a:extLst>
              <a:ext uri="{FF2B5EF4-FFF2-40B4-BE49-F238E27FC236}">
                <a16:creationId xmlns:a16="http://schemas.microsoft.com/office/drawing/2014/main" id="{01003346-8FEC-0F2F-4F41-F014154CEA9E}"/>
              </a:ext>
            </a:extLst>
          </p:cNvPr>
          <p:cNvSpPr>
            <a:spLocks noGrp="1" noChangeArrowheads="1"/>
          </p:cNvSpPr>
          <p:nvPr>
            <p:ph type="title"/>
          </p:nvPr>
        </p:nvSpPr>
        <p:spPr/>
        <p:txBody>
          <a:bodyPr/>
          <a:lstStyle/>
          <a:p>
            <a:pPr eaLnBrk="1" hangingPunct="1"/>
            <a:r>
              <a:rPr lang="zh-TW" altLang="en-US"/>
              <a:t>生產工單</a:t>
            </a:r>
          </a:p>
        </p:txBody>
      </p:sp>
      <p:sp>
        <p:nvSpPr>
          <p:cNvPr id="60420" name="Rectangle 3">
            <a:extLst>
              <a:ext uri="{FF2B5EF4-FFF2-40B4-BE49-F238E27FC236}">
                <a16:creationId xmlns:a16="http://schemas.microsoft.com/office/drawing/2014/main" id="{FB3AEE70-E6D9-605D-00A7-40D0DD28E257}"/>
              </a:ext>
            </a:extLst>
          </p:cNvPr>
          <p:cNvSpPr>
            <a:spLocks noGrp="1" noChangeArrowheads="1"/>
          </p:cNvSpPr>
          <p:nvPr>
            <p:ph type="body" idx="1"/>
          </p:nvPr>
        </p:nvSpPr>
        <p:spPr/>
        <p:txBody>
          <a:bodyPr/>
          <a:lstStyle/>
          <a:p>
            <a:pPr eaLnBrk="1" hangingPunct="1"/>
            <a:r>
              <a:rPr lang="zh-TW" altLang="en-US"/>
              <a:t>生產工單在實際被現場執行前可有二種狀態</a:t>
            </a:r>
            <a:r>
              <a:rPr lang="en-US" altLang="zh-TW"/>
              <a:t>(Status)</a:t>
            </a:r>
            <a:r>
              <a:rPr lang="zh-TW" altLang="en-US"/>
              <a:t>，一為生產工單開立狀態</a:t>
            </a:r>
            <a:r>
              <a:rPr lang="en-US" altLang="zh-TW"/>
              <a:t>(Production order – created)</a:t>
            </a:r>
            <a:r>
              <a:rPr lang="zh-TW" altLang="en-US"/>
              <a:t>狀態，一為生產工單發放狀態</a:t>
            </a:r>
            <a:r>
              <a:rPr lang="en-US" altLang="zh-TW"/>
              <a:t>(Production order – released)</a:t>
            </a:r>
            <a:r>
              <a:rPr lang="zh-TW" altLang="en-US"/>
              <a:t>狀態</a:t>
            </a:r>
          </a:p>
          <a:p>
            <a:pPr eaLnBrk="1" hangingPunct="1"/>
            <a:r>
              <a:rPr lang="zh-TW" altLang="en-US"/>
              <a:t>圖</a:t>
            </a:r>
            <a:r>
              <a:rPr lang="en-US" altLang="zh-TW"/>
              <a:t>: MRP</a:t>
            </a:r>
            <a:r>
              <a:rPr lang="zh-TW" altLang="en-US"/>
              <a:t>與計劃中工單、生產工單、採購單等之關係</a:t>
            </a:r>
          </a:p>
          <a:p>
            <a:pPr eaLnBrk="1" hangingPunct="1"/>
            <a:r>
              <a:rPr lang="zh-TW" altLang="en-US"/>
              <a:t>圖</a:t>
            </a:r>
            <a:r>
              <a:rPr lang="en-US" altLang="zh-TW"/>
              <a:t>: </a:t>
            </a:r>
            <a:r>
              <a:rPr lang="zh-TW" altLang="en-US"/>
              <a:t>開立期間、發放期間與生產前後寬放 </a:t>
            </a: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投影片編號版面配置區 6">
            <a:extLst>
              <a:ext uri="{FF2B5EF4-FFF2-40B4-BE49-F238E27FC236}">
                <a16:creationId xmlns:a16="http://schemas.microsoft.com/office/drawing/2014/main" id="{AAF5BC75-13E6-C6A8-4301-C36FA67AD6A2}"/>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B2192F80-8F98-B340-87C8-88F3CCA5F7E7}" type="slidenum">
              <a:rPr lang="en-US" altLang="zh-TW" smtClean="0">
                <a:solidFill>
                  <a:schemeClr val="tx1"/>
                </a:solidFill>
              </a:rPr>
              <a:pPr/>
              <a:t>57</a:t>
            </a:fld>
            <a:endParaRPr lang="en-US" altLang="zh-TW">
              <a:solidFill>
                <a:schemeClr val="tx1"/>
              </a:solidFill>
            </a:endParaRPr>
          </a:p>
        </p:txBody>
      </p:sp>
      <p:sp>
        <p:nvSpPr>
          <p:cNvPr id="61443" name="Rectangle 5">
            <a:extLst>
              <a:ext uri="{FF2B5EF4-FFF2-40B4-BE49-F238E27FC236}">
                <a16:creationId xmlns:a16="http://schemas.microsoft.com/office/drawing/2014/main" id="{C5460F53-C96F-69BA-F335-A57927AAB86E}"/>
              </a:ext>
            </a:extLst>
          </p:cNvPr>
          <p:cNvSpPr>
            <a:spLocks noGrp="1" noChangeArrowheads="1"/>
          </p:cNvSpPr>
          <p:nvPr>
            <p:ph type="title"/>
          </p:nvPr>
        </p:nvSpPr>
        <p:spPr>
          <a:xfrm>
            <a:off x="228600" y="0"/>
            <a:ext cx="7727950" cy="561975"/>
          </a:xfrm>
        </p:spPr>
        <p:txBody>
          <a:bodyPr/>
          <a:lstStyle/>
          <a:p>
            <a:pPr eaLnBrk="1" hangingPunct="1"/>
            <a:r>
              <a:rPr lang="en-US" altLang="zh-TW" sz="2800">
                <a:solidFill>
                  <a:srgbClr val="FF9900"/>
                </a:solidFill>
              </a:rPr>
              <a:t>MRP</a:t>
            </a:r>
            <a:r>
              <a:rPr lang="zh-TW" altLang="en-US" sz="2800">
                <a:solidFill>
                  <a:srgbClr val="FF9900"/>
                </a:solidFill>
              </a:rPr>
              <a:t>與計劃中工單、生產工單、採購單等之關係</a:t>
            </a:r>
          </a:p>
        </p:txBody>
      </p:sp>
      <p:pic>
        <p:nvPicPr>
          <p:cNvPr id="61444" name="Picture 15">
            <a:extLst>
              <a:ext uri="{FF2B5EF4-FFF2-40B4-BE49-F238E27FC236}">
                <a16:creationId xmlns:a16="http://schemas.microsoft.com/office/drawing/2014/main" id="{C0CA78B6-C295-9BB3-02D2-BA31B8B384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025" y="727075"/>
            <a:ext cx="7337425" cy="597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投影片編號版面配置區 6">
            <a:extLst>
              <a:ext uri="{FF2B5EF4-FFF2-40B4-BE49-F238E27FC236}">
                <a16:creationId xmlns:a16="http://schemas.microsoft.com/office/drawing/2014/main" id="{7D345A75-ED11-53AD-FB85-186163BEB169}"/>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F44BF71A-763E-AD4A-A932-58DE9443A28B}" type="slidenum">
              <a:rPr lang="en-US" altLang="zh-TW" smtClean="0">
                <a:solidFill>
                  <a:schemeClr val="tx1"/>
                </a:solidFill>
              </a:rPr>
              <a:pPr/>
              <a:t>58</a:t>
            </a:fld>
            <a:endParaRPr lang="en-US" altLang="zh-TW">
              <a:solidFill>
                <a:schemeClr val="tx1"/>
              </a:solidFill>
            </a:endParaRPr>
          </a:p>
        </p:txBody>
      </p:sp>
      <p:sp>
        <p:nvSpPr>
          <p:cNvPr id="62467" name="Rectangle 5">
            <a:extLst>
              <a:ext uri="{FF2B5EF4-FFF2-40B4-BE49-F238E27FC236}">
                <a16:creationId xmlns:a16="http://schemas.microsoft.com/office/drawing/2014/main" id="{ED22D818-8710-BA48-374C-7786F7822DF5}"/>
              </a:ext>
            </a:extLst>
          </p:cNvPr>
          <p:cNvSpPr>
            <a:spLocks noGrp="1" noChangeArrowheads="1"/>
          </p:cNvSpPr>
          <p:nvPr>
            <p:ph type="title"/>
          </p:nvPr>
        </p:nvSpPr>
        <p:spPr>
          <a:xfrm>
            <a:off x="228600" y="0"/>
            <a:ext cx="8088313" cy="561975"/>
          </a:xfrm>
        </p:spPr>
        <p:txBody>
          <a:bodyPr/>
          <a:lstStyle/>
          <a:p>
            <a:pPr eaLnBrk="1" hangingPunct="1"/>
            <a:r>
              <a:rPr lang="zh-TW" altLang="en-US">
                <a:solidFill>
                  <a:srgbClr val="FF9900"/>
                </a:solidFill>
              </a:rPr>
              <a:t>開立期間 、發放期間與生產前後寬放</a:t>
            </a:r>
          </a:p>
        </p:txBody>
      </p:sp>
      <p:pic>
        <p:nvPicPr>
          <p:cNvPr id="62468" name="Picture 15">
            <a:extLst>
              <a:ext uri="{FF2B5EF4-FFF2-40B4-BE49-F238E27FC236}">
                <a16:creationId xmlns:a16="http://schemas.microsoft.com/office/drawing/2014/main" id="{B2A6E314-7742-6B20-234C-B1AA808C8B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81075"/>
            <a:ext cx="9193213" cy="384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投影片編號版面配置區 6">
            <a:extLst>
              <a:ext uri="{FF2B5EF4-FFF2-40B4-BE49-F238E27FC236}">
                <a16:creationId xmlns:a16="http://schemas.microsoft.com/office/drawing/2014/main" id="{6EE3F66B-B94C-0CB5-F5E2-4DD1AB1DF111}"/>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181C839F-6779-B14F-82D3-9ED9BBCB2901}" type="slidenum">
              <a:rPr lang="en-US" altLang="zh-TW" smtClean="0">
                <a:solidFill>
                  <a:schemeClr val="tx1"/>
                </a:solidFill>
              </a:rPr>
              <a:pPr/>
              <a:t>59</a:t>
            </a:fld>
            <a:endParaRPr lang="en-US" altLang="zh-TW">
              <a:solidFill>
                <a:schemeClr val="tx1"/>
              </a:solidFill>
            </a:endParaRPr>
          </a:p>
        </p:txBody>
      </p:sp>
      <p:sp>
        <p:nvSpPr>
          <p:cNvPr id="63491" name="Rectangle 2">
            <a:extLst>
              <a:ext uri="{FF2B5EF4-FFF2-40B4-BE49-F238E27FC236}">
                <a16:creationId xmlns:a16="http://schemas.microsoft.com/office/drawing/2014/main" id="{48B7CB9F-F9B7-AFBC-5749-648557498C51}"/>
              </a:ext>
            </a:extLst>
          </p:cNvPr>
          <p:cNvSpPr>
            <a:spLocks noGrp="1" noChangeArrowheads="1"/>
          </p:cNvSpPr>
          <p:nvPr>
            <p:ph type="title"/>
          </p:nvPr>
        </p:nvSpPr>
        <p:spPr/>
        <p:txBody>
          <a:bodyPr/>
          <a:lstStyle/>
          <a:p>
            <a:pPr eaLnBrk="1" hangingPunct="1"/>
            <a:r>
              <a:rPr lang="zh-TW" altLang="en-US" sz="2800"/>
              <a:t>生產工單流程</a:t>
            </a:r>
            <a:r>
              <a:rPr lang="en-US" altLang="zh-TW" sz="2800"/>
              <a:t>(Production Order Process </a:t>
            </a:r>
          </a:p>
        </p:txBody>
      </p:sp>
      <p:sp>
        <p:nvSpPr>
          <p:cNvPr id="63492" name="Rectangle 3">
            <a:extLst>
              <a:ext uri="{FF2B5EF4-FFF2-40B4-BE49-F238E27FC236}">
                <a16:creationId xmlns:a16="http://schemas.microsoft.com/office/drawing/2014/main" id="{44208F68-10C7-CDC6-BA32-BC2FDA9FA26A}"/>
              </a:ext>
            </a:extLst>
          </p:cNvPr>
          <p:cNvSpPr>
            <a:spLocks noGrp="1" noChangeArrowheads="1"/>
          </p:cNvSpPr>
          <p:nvPr>
            <p:ph type="body" sz="half" idx="1"/>
          </p:nvPr>
        </p:nvSpPr>
        <p:spPr>
          <a:xfrm>
            <a:off x="492125" y="977900"/>
            <a:ext cx="3889375" cy="4238625"/>
          </a:xfrm>
        </p:spPr>
        <p:txBody>
          <a:bodyPr/>
          <a:lstStyle/>
          <a:p>
            <a:pPr eaLnBrk="1" hangingPunct="1">
              <a:lnSpc>
                <a:spcPct val="90000"/>
              </a:lnSpc>
            </a:pPr>
            <a:r>
              <a:rPr lang="zh-TW" altLang="en-US" sz="2400"/>
              <a:t>生產工單的產生 </a:t>
            </a:r>
          </a:p>
          <a:p>
            <a:pPr eaLnBrk="1" hangingPunct="1">
              <a:lnSpc>
                <a:spcPct val="90000"/>
              </a:lnSpc>
            </a:pPr>
            <a:r>
              <a:rPr lang="zh-TW" altLang="en-US" sz="2400"/>
              <a:t>物料可用量查核 </a:t>
            </a:r>
          </a:p>
          <a:p>
            <a:pPr eaLnBrk="1" hangingPunct="1">
              <a:lnSpc>
                <a:spcPct val="90000"/>
              </a:lnSpc>
            </a:pPr>
            <a:r>
              <a:rPr lang="zh-TW" altLang="en-US" sz="2400"/>
              <a:t>預留機器產能 </a:t>
            </a:r>
          </a:p>
          <a:p>
            <a:pPr eaLnBrk="1" hangingPunct="1">
              <a:lnSpc>
                <a:spcPct val="90000"/>
              </a:lnSpc>
            </a:pPr>
            <a:r>
              <a:rPr lang="zh-TW" altLang="en-US" sz="2400"/>
              <a:t>生產工單發放 </a:t>
            </a:r>
          </a:p>
          <a:p>
            <a:pPr eaLnBrk="1" hangingPunct="1">
              <a:lnSpc>
                <a:spcPct val="90000"/>
              </a:lnSpc>
            </a:pPr>
            <a:r>
              <a:rPr lang="zh-TW" altLang="en-US" sz="2400"/>
              <a:t>列印如各工作站的確認單</a:t>
            </a:r>
            <a:r>
              <a:rPr lang="en-US" altLang="zh-TW" sz="2400"/>
              <a:t>(Confirmation slip)</a:t>
            </a:r>
            <a:r>
              <a:rPr lang="zh-TW" altLang="en-US" sz="2400"/>
              <a:t>、揀貨單</a:t>
            </a:r>
            <a:r>
              <a:rPr lang="en-US" altLang="zh-TW" sz="2400"/>
              <a:t>(Pick list)</a:t>
            </a:r>
            <a:r>
              <a:rPr lang="zh-TW" altLang="en-US" sz="2400"/>
              <a:t>、控制單據</a:t>
            </a:r>
            <a:r>
              <a:rPr lang="en-US" altLang="zh-TW" sz="2400"/>
              <a:t>(Control ticket)</a:t>
            </a:r>
            <a:r>
              <a:rPr lang="zh-TW" altLang="en-US" sz="2400"/>
              <a:t>、看板卡</a:t>
            </a:r>
            <a:r>
              <a:rPr lang="en-US" altLang="zh-TW" sz="2400"/>
              <a:t>(Kanban card)</a:t>
            </a:r>
            <a:r>
              <a:rPr lang="zh-TW" altLang="en-US" sz="2400"/>
              <a:t>、發貨單</a:t>
            </a:r>
            <a:r>
              <a:rPr lang="en-US" altLang="zh-TW" sz="2400"/>
              <a:t>(Goods issue slip)</a:t>
            </a:r>
            <a:r>
              <a:rPr lang="zh-TW" altLang="en-US" sz="2400"/>
              <a:t>等等 </a:t>
            </a:r>
          </a:p>
        </p:txBody>
      </p:sp>
      <p:sp>
        <p:nvSpPr>
          <p:cNvPr id="63493" name="Rectangle 4">
            <a:extLst>
              <a:ext uri="{FF2B5EF4-FFF2-40B4-BE49-F238E27FC236}">
                <a16:creationId xmlns:a16="http://schemas.microsoft.com/office/drawing/2014/main" id="{5C10E82A-A6E3-C19B-2D03-D28A1E702568}"/>
              </a:ext>
            </a:extLst>
          </p:cNvPr>
          <p:cNvSpPr>
            <a:spLocks noGrp="1" noChangeArrowheads="1"/>
          </p:cNvSpPr>
          <p:nvPr>
            <p:ph type="body" sz="half" idx="2"/>
          </p:nvPr>
        </p:nvSpPr>
        <p:spPr>
          <a:xfrm>
            <a:off x="4527550" y="977900"/>
            <a:ext cx="3889375" cy="4238625"/>
          </a:xfrm>
        </p:spPr>
        <p:txBody>
          <a:bodyPr/>
          <a:lstStyle/>
          <a:p>
            <a:pPr eaLnBrk="1" hangingPunct="1"/>
            <a:r>
              <a:rPr lang="zh-TW" altLang="en-US" sz="2400"/>
              <a:t>發料 </a:t>
            </a:r>
          </a:p>
          <a:p>
            <a:pPr eaLnBrk="1" hangingPunct="1"/>
            <a:r>
              <a:rPr lang="zh-TW" altLang="en-US" sz="2400"/>
              <a:t>執行生產工單</a:t>
            </a:r>
          </a:p>
          <a:p>
            <a:pPr eaLnBrk="1" hangingPunct="1"/>
            <a:r>
              <a:rPr lang="zh-TW" altLang="en-US" sz="2400"/>
              <a:t>生產工單的完工確認 </a:t>
            </a:r>
          </a:p>
          <a:p>
            <a:pPr eaLnBrk="1" hangingPunct="1"/>
            <a:r>
              <a:rPr lang="zh-TW" altLang="en-US" sz="2400"/>
              <a:t>收貨</a:t>
            </a:r>
            <a:r>
              <a:rPr lang="en-US" altLang="zh-TW" sz="2400"/>
              <a:t>(Goods receipt) </a:t>
            </a:r>
          </a:p>
          <a:p>
            <a:pPr eaLnBrk="1" hangingPunct="1"/>
            <a:r>
              <a:rPr lang="zh-TW" altLang="en-US" sz="2400"/>
              <a:t>差異計算</a:t>
            </a:r>
            <a:r>
              <a:rPr lang="en-US" altLang="zh-TW" sz="2400"/>
              <a:t>(Variance calculation) </a:t>
            </a:r>
          </a:p>
          <a:p>
            <a:pPr eaLnBrk="1" hangingPunct="1"/>
            <a:r>
              <a:rPr lang="zh-TW" altLang="en-US" sz="2400"/>
              <a:t>結算</a:t>
            </a:r>
            <a:r>
              <a:rPr lang="en-US" altLang="zh-TW" sz="2400"/>
              <a:t>(Settlement) </a:t>
            </a:r>
          </a:p>
          <a:p>
            <a:pPr eaLnBrk="1" hangingPunct="1"/>
            <a:endParaRPr lang="en-US" altLang="zh-TW" sz="2400"/>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投影片編號版面配置區 5">
            <a:extLst>
              <a:ext uri="{FF2B5EF4-FFF2-40B4-BE49-F238E27FC236}">
                <a16:creationId xmlns:a16="http://schemas.microsoft.com/office/drawing/2014/main" id="{6EDCBF40-2BF5-6B71-4D04-B2B371F3B5C2}"/>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F61C7949-0F94-244B-BB6C-16C069A02BFA}" type="slidenum">
              <a:rPr lang="en-US" altLang="zh-TW" smtClean="0">
                <a:solidFill>
                  <a:schemeClr val="tx1"/>
                </a:solidFill>
              </a:rPr>
              <a:pPr/>
              <a:t>6</a:t>
            </a:fld>
            <a:endParaRPr lang="en-US" altLang="zh-TW">
              <a:solidFill>
                <a:schemeClr val="tx1"/>
              </a:solidFill>
            </a:endParaRPr>
          </a:p>
        </p:txBody>
      </p:sp>
      <p:sp>
        <p:nvSpPr>
          <p:cNvPr id="9219" name="Rectangle 2">
            <a:extLst>
              <a:ext uri="{FF2B5EF4-FFF2-40B4-BE49-F238E27FC236}">
                <a16:creationId xmlns:a16="http://schemas.microsoft.com/office/drawing/2014/main" id="{6B96FE28-803B-6A97-48D0-653C81CEE5BC}"/>
              </a:ext>
            </a:extLst>
          </p:cNvPr>
          <p:cNvSpPr>
            <a:spLocks noGrp="1" noChangeArrowheads="1"/>
          </p:cNvSpPr>
          <p:nvPr>
            <p:ph type="title"/>
          </p:nvPr>
        </p:nvSpPr>
        <p:spPr/>
        <p:txBody>
          <a:bodyPr/>
          <a:lstStyle/>
          <a:p>
            <a:pPr eaLnBrk="1" hangingPunct="1"/>
            <a:r>
              <a:rPr lang="zh-TW" altLang="en-US"/>
              <a:t>規劃層面的目的 </a:t>
            </a:r>
            <a:r>
              <a:rPr lang="en-US" altLang="zh-TW"/>
              <a:t>2/3</a:t>
            </a:r>
          </a:p>
        </p:txBody>
      </p:sp>
      <p:sp>
        <p:nvSpPr>
          <p:cNvPr id="9220" name="Rectangle 3">
            <a:extLst>
              <a:ext uri="{FF2B5EF4-FFF2-40B4-BE49-F238E27FC236}">
                <a16:creationId xmlns:a16="http://schemas.microsoft.com/office/drawing/2014/main" id="{F2F562F5-A53E-247D-771B-4D498838A49A}"/>
              </a:ext>
            </a:extLst>
          </p:cNvPr>
          <p:cNvSpPr>
            <a:spLocks noGrp="1" noChangeArrowheads="1"/>
          </p:cNvSpPr>
          <p:nvPr>
            <p:ph type="body" idx="1"/>
          </p:nvPr>
        </p:nvSpPr>
        <p:spPr>
          <a:xfrm>
            <a:off x="492125" y="977900"/>
            <a:ext cx="7924800" cy="5403850"/>
          </a:xfrm>
        </p:spPr>
        <p:txBody>
          <a:bodyPr/>
          <a:lstStyle/>
          <a:p>
            <a:pPr eaLnBrk="1" hangingPunct="1"/>
            <a:r>
              <a:rPr lang="zh-TW" altLang="en-US"/>
              <a:t>對公司之</a:t>
            </a:r>
          </a:p>
          <a:p>
            <a:pPr lvl="1" eaLnBrk="1" hangingPunct="1"/>
            <a:r>
              <a:rPr lang="zh-TW" altLang="en-US"/>
              <a:t>瓶頸資源</a:t>
            </a:r>
          </a:p>
          <a:p>
            <a:pPr eaLnBrk="1" hangingPunct="1"/>
            <a:r>
              <a:rPr lang="zh-TW" altLang="en-US"/>
              <a:t>所導致有可能的</a:t>
            </a:r>
          </a:p>
          <a:p>
            <a:pPr lvl="1" eaLnBrk="1" hangingPunct="1"/>
            <a:r>
              <a:rPr lang="zh-TW" altLang="en-US"/>
              <a:t>產能不足問題</a:t>
            </a:r>
          </a:p>
          <a:p>
            <a:pPr eaLnBrk="1" hangingPunct="1"/>
            <a:r>
              <a:rPr lang="zh-TW" altLang="en-US"/>
              <a:t>進行相當之產能控管，</a:t>
            </a:r>
          </a:p>
          <a:p>
            <a:pPr eaLnBrk="1" hangingPunct="1"/>
            <a:r>
              <a:rPr lang="zh-TW" altLang="en-US"/>
              <a:t>以極大化一公司各種</a:t>
            </a:r>
          </a:p>
          <a:p>
            <a:pPr lvl="1" eaLnBrk="1" hangingPunct="1"/>
            <a:r>
              <a:rPr lang="zh-TW" altLang="en-US"/>
              <a:t>有價值資源</a:t>
            </a:r>
            <a:r>
              <a:rPr lang="en-US" altLang="zh-TW"/>
              <a:t>(</a:t>
            </a:r>
            <a:r>
              <a:rPr lang="zh-TW" altLang="en-US"/>
              <a:t>即供應面相關資源</a:t>
            </a:r>
            <a:r>
              <a:rPr lang="en-US" altLang="zh-TW"/>
              <a:t>)</a:t>
            </a:r>
            <a:r>
              <a:rPr lang="zh-TW" altLang="en-US"/>
              <a:t>的利用</a:t>
            </a: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投影片編號版面配置區 6">
            <a:extLst>
              <a:ext uri="{FF2B5EF4-FFF2-40B4-BE49-F238E27FC236}">
                <a16:creationId xmlns:a16="http://schemas.microsoft.com/office/drawing/2014/main" id="{4C739832-C38A-FD30-4AC7-FDF85332652A}"/>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1C047FEC-2C11-6146-B8BB-29D1D33C534F}" type="slidenum">
              <a:rPr lang="en-US" altLang="zh-TW" smtClean="0">
                <a:solidFill>
                  <a:schemeClr val="tx1"/>
                </a:solidFill>
              </a:rPr>
              <a:pPr/>
              <a:t>60</a:t>
            </a:fld>
            <a:endParaRPr lang="en-US" altLang="zh-TW">
              <a:solidFill>
                <a:schemeClr val="tx1"/>
              </a:solidFill>
            </a:endParaRPr>
          </a:p>
        </p:txBody>
      </p:sp>
      <p:sp>
        <p:nvSpPr>
          <p:cNvPr id="64515" name="Rectangle 5">
            <a:extLst>
              <a:ext uri="{FF2B5EF4-FFF2-40B4-BE49-F238E27FC236}">
                <a16:creationId xmlns:a16="http://schemas.microsoft.com/office/drawing/2014/main" id="{01371D62-B6EF-0A72-FA88-1270AC890F1D}"/>
              </a:ext>
            </a:extLst>
          </p:cNvPr>
          <p:cNvSpPr>
            <a:spLocks noGrp="1" noChangeArrowheads="1"/>
          </p:cNvSpPr>
          <p:nvPr>
            <p:ph type="title"/>
          </p:nvPr>
        </p:nvSpPr>
        <p:spPr/>
        <p:txBody>
          <a:bodyPr/>
          <a:lstStyle/>
          <a:p>
            <a:pPr eaLnBrk="1" hangingPunct="1"/>
            <a:r>
              <a:rPr lang="zh-TW" altLang="en-US" dirty="0">
                <a:solidFill>
                  <a:srgbClr val="FF2F92"/>
                </a:solidFill>
              </a:rPr>
              <a:t>生產工單流程中主要步驟</a:t>
            </a:r>
          </a:p>
        </p:txBody>
      </p:sp>
      <p:pic>
        <p:nvPicPr>
          <p:cNvPr id="64516" name="Picture 14">
            <a:extLst>
              <a:ext uri="{FF2B5EF4-FFF2-40B4-BE49-F238E27FC236}">
                <a16:creationId xmlns:a16="http://schemas.microsoft.com/office/drawing/2014/main" id="{1BF9E33C-38B4-2F70-CB5A-80DDBBDD1C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690563"/>
            <a:ext cx="5976937" cy="605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投影片編號版面配置區 5">
            <a:extLst>
              <a:ext uri="{FF2B5EF4-FFF2-40B4-BE49-F238E27FC236}">
                <a16:creationId xmlns:a16="http://schemas.microsoft.com/office/drawing/2014/main" id="{777F3C51-8EC3-620E-865C-F9AF9DD06322}"/>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ADCFA73E-D064-5444-BFD9-DDB163102A9F}" type="slidenum">
              <a:rPr lang="en-US" altLang="zh-TW" smtClean="0">
                <a:solidFill>
                  <a:schemeClr val="tx1"/>
                </a:solidFill>
              </a:rPr>
              <a:pPr/>
              <a:t>61</a:t>
            </a:fld>
            <a:endParaRPr lang="en-US" altLang="zh-TW">
              <a:solidFill>
                <a:schemeClr val="tx1"/>
              </a:solidFill>
            </a:endParaRPr>
          </a:p>
        </p:txBody>
      </p:sp>
      <p:sp>
        <p:nvSpPr>
          <p:cNvPr id="65539" name="Rectangle 2">
            <a:extLst>
              <a:ext uri="{FF2B5EF4-FFF2-40B4-BE49-F238E27FC236}">
                <a16:creationId xmlns:a16="http://schemas.microsoft.com/office/drawing/2014/main" id="{3BA1921C-5975-F957-E0DF-8D98F31780D3}"/>
              </a:ext>
            </a:extLst>
          </p:cNvPr>
          <p:cNvSpPr>
            <a:spLocks noGrp="1" noChangeArrowheads="1"/>
          </p:cNvSpPr>
          <p:nvPr>
            <p:ph type="title"/>
          </p:nvPr>
        </p:nvSpPr>
        <p:spPr/>
        <p:txBody>
          <a:bodyPr/>
          <a:lstStyle/>
          <a:p>
            <a:pPr eaLnBrk="1" hangingPunct="1"/>
            <a:r>
              <a:rPr lang="zh-TW" altLang="en-US"/>
              <a:t>生產工單的產生  </a:t>
            </a:r>
            <a:r>
              <a:rPr lang="en-US" altLang="zh-TW"/>
              <a:t>1/3</a:t>
            </a:r>
          </a:p>
        </p:txBody>
      </p:sp>
      <p:sp>
        <p:nvSpPr>
          <p:cNvPr id="65540" name="Rectangle 3">
            <a:extLst>
              <a:ext uri="{FF2B5EF4-FFF2-40B4-BE49-F238E27FC236}">
                <a16:creationId xmlns:a16="http://schemas.microsoft.com/office/drawing/2014/main" id="{048AA24A-10BE-3BD2-BAD1-CB232A9A341D}"/>
              </a:ext>
            </a:extLst>
          </p:cNvPr>
          <p:cNvSpPr>
            <a:spLocks noGrp="1" noChangeArrowheads="1"/>
          </p:cNvSpPr>
          <p:nvPr>
            <p:ph type="body" idx="1"/>
          </p:nvPr>
        </p:nvSpPr>
        <p:spPr/>
        <p:txBody>
          <a:bodyPr/>
          <a:lstStyle/>
          <a:p>
            <a:pPr eaLnBrk="1" hangingPunct="1">
              <a:lnSpc>
                <a:spcPct val="90000"/>
              </a:lnSpc>
            </a:pPr>
            <a:r>
              <a:rPr lang="zh-TW" altLang="en-US" dirty="0"/>
              <a:t>可由轉換計劃中工單產生，或可直接由手工輸入相關資料產生；</a:t>
            </a:r>
          </a:p>
          <a:p>
            <a:pPr eaLnBrk="1" hangingPunct="1">
              <a:lnSpc>
                <a:spcPct val="90000"/>
              </a:lnSpc>
            </a:pPr>
            <a:r>
              <a:rPr lang="zh-TW" altLang="en-US" dirty="0"/>
              <a:t>當</a:t>
            </a:r>
            <a:r>
              <a:rPr lang="zh-TW" altLang="en-US" dirty="0">
                <a:solidFill>
                  <a:srgbClr val="FF2F92"/>
                </a:solidFill>
              </a:rPr>
              <a:t>生產工單由轉換計劃中工單</a:t>
            </a:r>
            <a:r>
              <a:rPr lang="zh-TW" altLang="en-US" dirty="0"/>
              <a:t>產生時，工單上轉載了來自計劃中工單上每筆規劃的資料</a:t>
            </a:r>
            <a:r>
              <a:rPr lang="en-US" altLang="zh-TW" dirty="0"/>
              <a:t>(</a:t>
            </a:r>
            <a:r>
              <a:rPr lang="zh-TW" altLang="en-US" dirty="0"/>
              <a:t>例如需求量、開始時間、交貨時間、料號等</a:t>
            </a:r>
            <a:r>
              <a:rPr lang="en-US" altLang="zh-TW" dirty="0"/>
              <a:t>)</a:t>
            </a:r>
            <a:r>
              <a:rPr lang="zh-TW" altLang="en-US" dirty="0"/>
              <a:t>，並納入或進一步計算與生產工單相關的資料，這些資料主要來源之一為儲存於</a:t>
            </a:r>
            <a:r>
              <a:rPr lang="zh-TW" altLang="en-US" dirty="0">
                <a:solidFill>
                  <a:srgbClr val="FF2F92"/>
                </a:solidFill>
              </a:rPr>
              <a:t>物料主檔、物料清單、工作中心與途程</a:t>
            </a:r>
            <a:r>
              <a:rPr lang="zh-TW" altLang="en-US" dirty="0"/>
              <a:t>的基本資料。</a:t>
            </a:r>
          </a:p>
          <a:p>
            <a:pPr eaLnBrk="1" hangingPunct="1">
              <a:lnSpc>
                <a:spcPct val="90000"/>
              </a:lnSpc>
            </a:pPr>
            <a:endParaRPr lang="en-US" altLang="zh-TW" dirty="0"/>
          </a:p>
        </p:txBody>
      </p:sp>
      <p:sp>
        <p:nvSpPr>
          <p:cNvPr id="3" name="文字方塊 2">
            <a:extLst>
              <a:ext uri="{FF2B5EF4-FFF2-40B4-BE49-F238E27FC236}">
                <a16:creationId xmlns:a16="http://schemas.microsoft.com/office/drawing/2014/main" id="{976E61EB-3364-71C7-B3CD-43BE9750DDA3}"/>
              </a:ext>
            </a:extLst>
          </p:cNvPr>
          <p:cNvSpPr txBox="1"/>
          <p:nvPr/>
        </p:nvSpPr>
        <p:spPr>
          <a:xfrm>
            <a:off x="521840" y="5798145"/>
            <a:ext cx="7434536" cy="646331"/>
          </a:xfrm>
          <a:prstGeom prst="rect">
            <a:avLst/>
          </a:prstGeom>
          <a:noFill/>
        </p:spPr>
        <p:txBody>
          <a:bodyPr wrap="square">
            <a:spAutoFit/>
          </a:bodyPr>
          <a:lstStyle/>
          <a:p>
            <a:pPr eaLnBrk="1" hangingPunct="1">
              <a:buFont typeface="Wingdings" pitchFamily="2" charset="2"/>
              <a:buNone/>
            </a:pPr>
            <a:r>
              <a:rPr lang="zh-TW" altLang="en-US" sz="1800" b="0" dirty="0"/>
              <a:t>智能物流</a:t>
            </a:r>
            <a:endParaRPr lang="en-US" altLang="zh-TW" sz="1800" dirty="0"/>
          </a:p>
          <a:p>
            <a:pPr eaLnBrk="1" hangingPunct="1">
              <a:buFont typeface="Wingdings" pitchFamily="2" charset="2"/>
              <a:buNone/>
            </a:pPr>
            <a:r>
              <a:rPr lang="en-US" altLang="zh-TW" sz="1800" dirty="0"/>
              <a:t>https://</a:t>
            </a:r>
            <a:r>
              <a:rPr lang="en-US" altLang="zh-TW" sz="1800" dirty="0" err="1"/>
              <a:t>www.youtube.com</a:t>
            </a:r>
            <a:r>
              <a:rPr lang="en-US" altLang="zh-TW" sz="1800" dirty="0"/>
              <a:t>/</a:t>
            </a:r>
            <a:r>
              <a:rPr lang="en-US" altLang="zh-TW" sz="1800" dirty="0" err="1"/>
              <a:t>watch?v</a:t>
            </a:r>
            <a:r>
              <a:rPr lang="en-US" altLang="zh-TW" sz="1800" dirty="0"/>
              <a:t>=EMkvW80K1ug</a:t>
            </a:r>
            <a:endParaRPr lang="zh-TW" altLang="en-US" sz="1800" dirty="0"/>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投影片編號版面配置區 5">
            <a:extLst>
              <a:ext uri="{FF2B5EF4-FFF2-40B4-BE49-F238E27FC236}">
                <a16:creationId xmlns:a16="http://schemas.microsoft.com/office/drawing/2014/main" id="{5219BC43-C4ED-5C20-C286-7927F4C7D120}"/>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4521D40B-35C0-9A4F-9F8E-20015F382538}" type="slidenum">
              <a:rPr lang="en-US" altLang="zh-TW" smtClean="0">
                <a:solidFill>
                  <a:schemeClr val="tx1"/>
                </a:solidFill>
              </a:rPr>
              <a:pPr/>
              <a:t>62</a:t>
            </a:fld>
            <a:endParaRPr lang="en-US" altLang="zh-TW">
              <a:solidFill>
                <a:schemeClr val="tx1"/>
              </a:solidFill>
            </a:endParaRPr>
          </a:p>
        </p:txBody>
      </p:sp>
      <p:sp>
        <p:nvSpPr>
          <p:cNvPr id="66563" name="Rectangle 2">
            <a:extLst>
              <a:ext uri="{FF2B5EF4-FFF2-40B4-BE49-F238E27FC236}">
                <a16:creationId xmlns:a16="http://schemas.microsoft.com/office/drawing/2014/main" id="{9F1A9980-6E65-8E52-E94F-0A26CF6C2CB2}"/>
              </a:ext>
            </a:extLst>
          </p:cNvPr>
          <p:cNvSpPr>
            <a:spLocks noGrp="1" noChangeArrowheads="1"/>
          </p:cNvSpPr>
          <p:nvPr>
            <p:ph type="title"/>
          </p:nvPr>
        </p:nvSpPr>
        <p:spPr/>
        <p:txBody>
          <a:bodyPr/>
          <a:lstStyle/>
          <a:p>
            <a:pPr eaLnBrk="1" hangingPunct="1"/>
            <a:r>
              <a:rPr lang="zh-TW" altLang="en-US"/>
              <a:t>生產工單的產生 </a:t>
            </a:r>
            <a:r>
              <a:rPr lang="en-US" altLang="zh-TW"/>
              <a:t>2/3</a:t>
            </a:r>
          </a:p>
        </p:txBody>
      </p:sp>
      <p:sp>
        <p:nvSpPr>
          <p:cNvPr id="66564" name="Rectangle 3">
            <a:extLst>
              <a:ext uri="{FF2B5EF4-FFF2-40B4-BE49-F238E27FC236}">
                <a16:creationId xmlns:a16="http://schemas.microsoft.com/office/drawing/2014/main" id="{15DF1437-E19A-D700-B582-5242DBE24A12}"/>
              </a:ext>
            </a:extLst>
          </p:cNvPr>
          <p:cNvSpPr>
            <a:spLocks noGrp="1" noChangeArrowheads="1"/>
          </p:cNvSpPr>
          <p:nvPr>
            <p:ph type="body" idx="1"/>
          </p:nvPr>
        </p:nvSpPr>
        <p:spPr>
          <a:xfrm>
            <a:off x="492125" y="977900"/>
            <a:ext cx="7924800" cy="5619750"/>
          </a:xfrm>
        </p:spPr>
        <p:txBody>
          <a:bodyPr/>
          <a:lstStyle/>
          <a:p>
            <a:pPr eaLnBrk="1" hangingPunct="1">
              <a:lnSpc>
                <a:spcPct val="80000"/>
              </a:lnSpc>
            </a:pPr>
            <a:r>
              <a:rPr lang="zh-TW" altLang="en-US" dirty="0"/>
              <a:t>可用的物料清單與途程可能有數個，會有此種情形在於公司可因不同的顧客、不同的訂購數量、不同的時間等等</a:t>
            </a:r>
          </a:p>
          <a:p>
            <a:pPr eaLnBrk="1" hangingPunct="1">
              <a:lnSpc>
                <a:spcPct val="80000"/>
              </a:lnSpc>
            </a:pPr>
            <a:r>
              <a:rPr lang="en-US" altLang="zh-TW" dirty="0"/>
              <a:t>ERP</a:t>
            </a:r>
            <a:r>
              <a:rPr lang="zh-TW" altLang="en-US" dirty="0"/>
              <a:t>系統裡須有選擇適當的</a:t>
            </a:r>
            <a:r>
              <a:rPr lang="zh-TW" altLang="en-US" dirty="0">
                <a:solidFill>
                  <a:srgbClr val="FF2F92"/>
                </a:solidFill>
                <a:highlight>
                  <a:srgbClr val="FFFF00"/>
                </a:highlight>
              </a:rPr>
              <a:t>物料清單與途程</a:t>
            </a:r>
            <a:r>
              <a:rPr lang="zh-TW" altLang="en-US" dirty="0"/>
              <a:t>的邏輯</a:t>
            </a:r>
          </a:p>
          <a:p>
            <a:pPr eaLnBrk="1" hangingPunct="1">
              <a:lnSpc>
                <a:spcPct val="80000"/>
              </a:lnSpc>
            </a:pPr>
            <a:r>
              <a:rPr lang="zh-TW" altLang="en-US" dirty="0"/>
              <a:t>選定後，將物料清單與途程的相關資料複製至生產工單，並進行相關排程</a:t>
            </a:r>
            <a:r>
              <a:rPr lang="en-US" altLang="zh-TW" dirty="0"/>
              <a:t>(</a:t>
            </a:r>
            <a:r>
              <a:rPr lang="zh-TW" altLang="en-US" dirty="0"/>
              <a:t>排定所牽涉作業後再排定工單時程</a:t>
            </a:r>
            <a:r>
              <a:rPr lang="en-US" altLang="zh-TW" dirty="0"/>
              <a:t>)</a:t>
            </a:r>
            <a:r>
              <a:rPr lang="zh-TW" altLang="en-US" dirty="0"/>
              <a:t>、更新各作業有關工作中心產能負荷、保留所需相依物料及估算人工、物料與各活動分類下之成本，以備以後與生產實際發生成本的比較</a:t>
            </a:r>
          </a:p>
          <a:p>
            <a:pPr eaLnBrk="1" hangingPunct="1">
              <a:lnSpc>
                <a:spcPct val="80000"/>
              </a:lnSpc>
            </a:pPr>
            <a:r>
              <a:rPr lang="zh-TW" altLang="en-US" dirty="0"/>
              <a:t>圖</a:t>
            </a:r>
            <a:r>
              <a:rPr lang="en-US" altLang="zh-TW" dirty="0"/>
              <a:t>: </a:t>
            </a:r>
            <a:r>
              <a:rPr lang="zh-TW" altLang="en-US" dirty="0"/>
              <a:t>生產工單產生的流程 </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投影片編號版面配置區 6">
            <a:extLst>
              <a:ext uri="{FF2B5EF4-FFF2-40B4-BE49-F238E27FC236}">
                <a16:creationId xmlns:a16="http://schemas.microsoft.com/office/drawing/2014/main" id="{3598F6B5-70D9-4397-AEC4-38E7D5019F48}"/>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FF55A6FC-7510-8A44-80A2-9E4710E721DA}" type="slidenum">
              <a:rPr lang="en-US" altLang="zh-TW" smtClean="0">
                <a:solidFill>
                  <a:schemeClr val="tx1"/>
                </a:solidFill>
              </a:rPr>
              <a:pPr/>
              <a:t>63</a:t>
            </a:fld>
            <a:endParaRPr lang="en-US" altLang="zh-TW">
              <a:solidFill>
                <a:schemeClr val="tx1"/>
              </a:solidFill>
            </a:endParaRPr>
          </a:p>
        </p:txBody>
      </p:sp>
      <p:sp>
        <p:nvSpPr>
          <p:cNvPr id="67587" name="Rectangle 5">
            <a:extLst>
              <a:ext uri="{FF2B5EF4-FFF2-40B4-BE49-F238E27FC236}">
                <a16:creationId xmlns:a16="http://schemas.microsoft.com/office/drawing/2014/main" id="{C64BB48A-EBBB-9A49-C1CE-6E99D889B4DF}"/>
              </a:ext>
            </a:extLst>
          </p:cNvPr>
          <p:cNvSpPr>
            <a:spLocks noGrp="1" noChangeArrowheads="1"/>
          </p:cNvSpPr>
          <p:nvPr>
            <p:ph type="title"/>
          </p:nvPr>
        </p:nvSpPr>
        <p:spPr/>
        <p:txBody>
          <a:bodyPr/>
          <a:lstStyle/>
          <a:p>
            <a:pPr eaLnBrk="1" hangingPunct="1"/>
            <a:r>
              <a:rPr lang="zh-TW" altLang="en-US"/>
              <a:t>生產工單的產生 </a:t>
            </a:r>
            <a:r>
              <a:rPr lang="en-US" altLang="zh-TW"/>
              <a:t>3/3</a:t>
            </a:r>
          </a:p>
        </p:txBody>
      </p:sp>
      <p:pic>
        <p:nvPicPr>
          <p:cNvPr id="67588" name="Picture 15">
            <a:extLst>
              <a:ext uri="{FF2B5EF4-FFF2-40B4-BE49-F238E27FC236}">
                <a16:creationId xmlns:a16="http://schemas.microsoft.com/office/drawing/2014/main" id="{8D2393B7-506F-BFC1-290B-7E6000B8AA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513" y="692150"/>
            <a:ext cx="3806825" cy="612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投影片編號版面配置區 5">
            <a:extLst>
              <a:ext uri="{FF2B5EF4-FFF2-40B4-BE49-F238E27FC236}">
                <a16:creationId xmlns:a16="http://schemas.microsoft.com/office/drawing/2014/main" id="{FB89756D-EE82-AE33-0B23-B44F4FAC70D6}"/>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E3113ACD-334E-A34D-807F-29EC24ACD0FD}" type="slidenum">
              <a:rPr lang="en-US" altLang="zh-TW" smtClean="0">
                <a:solidFill>
                  <a:schemeClr val="tx1"/>
                </a:solidFill>
              </a:rPr>
              <a:pPr/>
              <a:t>64</a:t>
            </a:fld>
            <a:endParaRPr lang="en-US" altLang="zh-TW">
              <a:solidFill>
                <a:schemeClr val="tx1"/>
              </a:solidFill>
            </a:endParaRPr>
          </a:p>
        </p:txBody>
      </p:sp>
      <p:sp>
        <p:nvSpPr>
          <p:cNvPr id="68611" name="Rectangle 2">
            <a:extLst>
              <a:ext uri="{FF2B5EF4-FFF2-40B4-BE49-F238E27FC236}">
                <a16:creationId xmlns:a16="http://schemas.microsoft.com/office/drawing/2014/main" id="{7128E374-DB17-5F00-EACA-C2E469A17899}"/>
              </a:ext>
            </a:extLst>
          </p:cNvPr>
          <p:cNvSpPr>
            <a:spLocks noGrp="1" noChangeArrowheads="1"/>
          </p:cNvSpPr>
          <p:nvPr>
            <p:ph type="title"/>
          </p:nvPr>
        </p:nvSpPr>
        <p:spPr>
          <a:xfrm>
            <a:off x="228600" y="0"/>
            <a:ext cx="8088313" cy="561975"/>
          </a:xfrm>
        </p:spPr>
        <p:txBody>
          <a:bodyPr/>
          <a:lstStyle/>
          <a:p>
            <a:pPr eaLnBrk="1" hangingPunct="1"/>
            <a:r>
              <a:rPr lang="zh-TW" altLang="en-US"/>
              <a:t>物料可獲得性確認</a:t>
            </a:r>
            <a:r>
              <a:rPr lang="en-US" altLang="zh-TW"/>
              <a:t>(Availability checks)</a:t>
            </a:r>
            <a:r>
              <a:rPr lang="en-US" altLang="zh-TW" sz="2800"/>
              <a:t> </a:t>
            </a:r>
          </a:p>
        </p:txBody>
      </p:sp>
      <p:sp>
        <p:nvSpPr>
          <p:cNvPr id="68612" name="Rectangle 3">
            <a:extLst>
              <a:ext uri="{FF2B5EF4-FFF2-40B4-BE49-F238E27FC236}">
                <a16:creationId xmlns:a16="http://schemas.microsoft.com/office/drawing/2014/main" id="{72E05A64-6732-6E10-4995-97E361550DC4}"/>
              </a:ext>
            </a:extLst>
          </p:cNvPr>
          <p:cNvSpPr>
            <a:spLocks noGrp="1" noChangeArrowheads="1"/>
          </p:cNvSpPr>
          <p:nvPr>
            <p:ph type="body" idx="1"/>
          </p:nvPr>
        </p:nvSpPr>
        <p:spPr/>
        <p:txBody>
          <a:bodyPr/>
          <a:lstStyle/>
          <a:p>
            <a:pPr eaLnBrk="1" hangingPunct="1"/>
            <a:r>
              <a:rPr lang="zh-TW" altLang="en-US"/>
              <a:t>物料可獲得性確認可有二個時點，一為當工單產生時，一為當工單發放時</a:t>
            </a:r>
          </a:p>
          <a:p>
            <a:pPr eaLnBrk="1" hangingPunct="1"/>
            <a:r>
              <a:rPr lang="zh-TW" altLang="en-US"/>
              <a:t>可設定為自動與手動二種 </a:t>
            </a:r>
          </a:p>
          <a:p>
            <a:pPr eaLnBrk="1" hangingPunct="1"/>
            <a:r>
              <a:rPr lang="zh-TW" altLang="en-US"/>
              <a:t>確認的規則</a:t>
            </a:r>
            <a:r>
              <a:rPr lang="en-US" altLang="zh-TW"/>
              <a:t>(Validation rule)</a:t>
            </a:r>
            <a:r>
              <a:rPr lang="zh-TW" altLang="en-US"/>
              <a:t>可以由物料所屬的群體、工單的分類與確認範圍</a:t>
            </a:r>
            <a:r>
              <a:rPr lang="en-US" altLang="zh-TW"/>
              <a:t>(Scope of check)</a:t>
            </a:r>
            <a:r>
              <a:rPr lang="zh-TW" altLang="en-US"/>
              <a:t>而定 </a:t>
            </a:r>
          </a:p>
          <a:p>
            <a:pPr eaLnBrk="1" hangingPunct="1"/>
            <a:r>
              <a:rPr lang="zh-TW" altLang="en-US"/>
              <a:t>確認範圍的選定影響了</a:t>
            </a:r>
            <a:r>
              <a:rPr lang="en-US" altLang="zh-TW"/>
              <a:t>ATP</a:t>
            </a:r>
            <a:r>
              <a:rPr lang="zh-TW" altLang="en-US"/>
              <a:t>數量</a:t>
            </a:r>
            <a:r>
              <a:rPr lang="en-US" altLang="zh-TW"/>
              <a:t>(ATP quantity)</a:t>
            </a:r>
            <a:r>
              <a:rPr lang="zh-TW" altLang="en-US"/>
              <a:t>的計算 </a:t>
            </a:r>
          </a:p>
          <a:p>
            <a:pPr eaLnBrk="1" hangingPunct="1"/>
            <a:endParaRPr lang="en-US" altLang="zh-TW"/>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投影片編號版面配置區 5">
            <a:extLst>
              <a:ext uri="{FF2B5EF4-FFF2-40B4-BE49-F238E27FC236}">
                <a16:creationId xmlns:a16="http://schemas.microsoft.com/office/drawing/2014/main" id="{E3381936-5EFF-045A-22F0-5EF9315CB789}"/>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F63D1B8B-92C3-CD4A-A02E-9B4E8455C910}" type="slidenum">
              <a:rPr lang="en-US" altLang="zh-TW" smtClean="0">
                <a:solidFill>
                  <a:schemeClr val="tx1"/>
                </a:solidFill>
              </a:rPr>
              <a:pPr/>
              <a:t>65</a:t>
            </a:fld>
            <a:endParaRPr lang="en-US" altLang="zh-TW">
              <a:solidFill>
                <a:schemeClr val="tx1"/>
              </a:solidFill>
            </a:endParaRPr>
          </a:p>
        </p:txBody>
      </p:sp>
      <p:sp>
        <p:nvSpPr>
          <p:cNvPr id="69635" name="Rectangle 2">
            <a:extLst>
              <a:ext uri="{FF2B5EF4-FFF2-40B4-BE49-F238E27FC236}">
                <a16:creationId xmlns:a16="http://schemas.microsoft.com/office/drawing/2014/main" id="{E6319DC4-1EC4-DF1B-DAA2-7698550C9770}"/>
              </a:ext>
            </a:extLst>
          </p:cNvPr>
          <p:cNvSpPr>
            <a:spLocks noGrp="1" noChangeArrowheads="1"/>
          </p:cNvSpPr>
          <p:nvPr>
            <p:ph type="title"/>
          </p:nvPr>
        </p:nvSpPr>
        <p:spPr/>
        <p:txBody>
          <a:bodyPr/>
          <a:lstStyle/>
          <a:p>
            <a:pPr eaLnBrk="1" hangingPunct="1"/>
            <a:r>
              <a:rPr lang="zh-TW" altLang="en-US"/>
              <a:t>物料可獲得性確認</a:t>
            </a:r>
          </a:p>
        </p:txBody>
      </p:sp>
      <p:sp>
        <p:nvSpPr>
          <p:cNvPr id="69636" name="Rectangle 3">
            <a:extLst>
              <a:ext uri="{FF2B5EF4-FFF2-40B4-BE49-F238E27FC236}">
                <a16:creationId xmlns:a16="http://schemas.microsoft.com/office/drawing/2014/main" id="{420135F3-5178-4128-8C27-D57F7DB19E77}"/>
              </a:ext>
            </a:extLst>
          </p:cNvPr>
          <p:cNvSpPr>
            <a:spLocks noGrp="1" noChangeArrowheads="1"/>
          </p:cNvSpPr>
          <p:nvPr>
            <p:ph type="body" idx="1"/>
          </p:nvPr>
        </p:nvSpPr>
        <p:spPr/>
        <p:txBody>
          <a:bodyPr/>
          <a:lstStyle/>
          <a:p>
            <a:pPr eaLnBrk="1" hangingPunct="1"/>
            <a:r>
              <a:rPr lang="zh-TW" altLang="en-US"/>
              <a:t>確認範圍的選擇受到需求變異、物料前置時間、可使用於確認的時間等等許多因素的影響，是一複雜的決策問題</a:t>
            </a:r>
          </a:p>
          <a:p>
            <a:pPr eaLnBrk="1" hangingPunct="1"/>
            <a:r>
              <a:rPr lang="zh-TW" altLang="en-US"/>
              <a:t>確認後可得允諾數量</a:t>
            </a:r>
            <a:r>
              <a:rPr lang="en-US" altLang="zh-TW"/>
              <a:t>(Committed quantity)</a:t>
            </a:r>
            <a:r>
              <a:rPr lang="zh-TW" altLang="en-US"/>
              <a:t>與不足料件的清單，相關部門對不足的部份可及早因應。有些較先進的</a:t>
            </a:r>
            <a:r>
              <a:rPr lang="en-US" altLang="zh-TW"/>
              <a:t>ERP</a:t>
            </a:r>
            <a:r>
              <a:rPr lang="zh-TW" altLang="en-US"/>
              <a:t>系統亦對產能與所使用到的夾治具進行確認 </a:t>
            </a: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投影片編號版面配置區 5">
            <a:extLst>
              <a:ext uri="{FF2B5EF4-FFF2-40B4-BE49-F238E27FC236}">
                <a16:creationId xmlns:a16="http://schemas.microsoft.com/office/drawing/2014/main" id="{3108DBDE-5176-D5FD-3C8C-6ADD0041BFA8}"/>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AB4F14F8-222E-1D45-94F0-9574533EE0B0}" type="slidenum">
              <a:rPr lang="en-US" altLang="zh-TW" smtClean="0">
                <a:solidFill>
                  <a:schemeClr val="tx1"/>
                </a:solidFill>
              </a:rPr>
              <a:pPr/>
              <a:t>66</a:t>
            </a:fld>
            <a:endParaRPr lang="en-US" altLang="zh-TW">
              <a:solidFill>
                <a:schemeClr val="tx1"/>
              </a:solidFill>
            </a:endParaRPr>
          </a:p>
        </p:txBody>
      </p:sp>
      <p:sp>
        <p:nvSpPr>
          <p:cNvPr id="70659" name="Rectangle 2">
            <a:extLst>
              <a:ext uri="{FF2B5EF4-FFF2-40B4-BE49-F238E27FC236}">
                <a16:creationId xmlns:a16="http://schemas.microsoft.com/office/drawing/2014/main" id="{8FC09033-85BE-1D5E-0EB8-7D978860FD1A}"/>
              </a:ext>
            </a:extLst>
          </p:cNvPr>
          <p:cNvSpPr>
            <a:spLocks noGrp="1" noChangeArrowheads="1"/>
          </p:cNvSpPr>
          <p:nvPr>
            <p:ph type="title"/>
          </p:nvPr>
        </p:nvSpPr>
        <p:spPr>
          <a:xfrm>
            <a:off x="228600" y="0"/>
            <a:ext cx="8591550" cy="765175"/>
          </a:xfrm>
        </p:spPr>
        <p:txBody>
          <a:bodyPr/>
          <a:lstStyle/>
          <a:p>
            <a:pPr eaLnBrk="1" hangingPunct="1"/>
            <a:r>
              <a:rPr lang="zh-TW" altLang="en-US">
                <a:solidFill>
                  <a:srgbClr val="FF9900"/>
                </a:solidFill>
              </a:rPr>
              <a:t>生產工單的發放</a:t>
            </a:r>
            <a:r>
              <a:rPr lang="en-US" altLang="zh-TW">
                <a:solidFill>
                  <a:srgbClr val="FF9900"/>
                </a:solidFill>
              </a:rPr>
              <a:t>(Release of production order)</a:t>
            </a:r>
            <a:r>
              <a:rPr lang="en-US" altLang="zh-TW" sz="2800"/>
              <a:t> </a:t>
            </a:r>
          </a:p>
        </p:txBody>
      </p:sp>
      <p:sp>
        <p:nvSpPr>
          <p:cNvPr id="70660" name="Rectangle 3">
            <a:extLst>
              <a:ext uri="{FF2B5EF4-FFF2-40B4-BE49-F238E27FC236}">
                <a16:creationId xmlns:a16="http://schemas.microsoft.com/office/drawing/2014/main" id="{4D437C36-2460-D100-E4CA-F6A0ADC1677A}"/>
              </a:ext>
            </a:extLst>
          </p:cNvPr>
          <p:cNvSpPr>
            <a:spLocks noGrp="1" noChangeArrowheads="1"/>
          </p:cNvSpPr>
          <p:nvPr>
            <p:ph type="body" idx="1"/>
          </p:nvPr>
        </p:nvSpPr>
        <p:spPr/>
        <p:txBody>
          <a:bodyPr/>
          <a:lstStyle/>
          <a:p>
            <a:pPr eaLnBrk="1" hangingPunct="1"/>
            <a:r>
              <a:rPr lang="zh-TW" altLang="en-US"/>
              <a:t>依據不同的策略進行工單的發放，例如</a:t>
            </a:r>
          </a:p>
          <a:p>
            <a:pPr lvl="1" eaLnBrk="1" hangingPunct="1"/>
            <a:r>
              <a:rPr lang="zh-TW" altLang="en-US"/>
              <a:t>事先設定的優先性、</a:t>
            </a:r>
          </a:p>
          <a:p>
            <a:pPr lvl="1" eaLnBrk="1" hangingPunct="1"/>
            <a:r>
              <a:rPr lang="zh-TW" altLang="en-US"/>
              <a:t>工單的狀態</a:t>
            </a:r>
            <a:r>
              <a:rPr lang="en-US" altLang="zh-TW"/>
              <a:t>(Status)</a:t>
            </a:r>
            <a:r>
              <a:rPr lang="zh-TW" altLang="en-US"/>
              <a:t>或</a:t>
            </a:r>
          </a:p>
          <a:p>
            <a:pPr lvl="1" eaLnBrk="1" hangingPunct="1"/>
            <a:r>
              <a:rPr lang="zh-TW" altLang="en-US"/>
              <a:t>位於規劃時間幅度</a:t>
            </a:r>
            <a:r>
              <a:rPr lang="en-US" altLang="zh-TW"/>
              <a:t>(Planning horizon)</a:t>
            </a:r>
            <a:r>
              <a:rPr lang="zh-TW" altLang="en-US"/>
              <a:t>的日期等</a:t>
            </a:r>
          </a:p>
          <a:p>
            <a:pPr eaLnBrk="1" hangingPunct="1">
              <a:buFont typeface="Wingdings" pitchFamily="2" charset="2"/>
              <a:buNone/>
            </a:pPr>
            <a:r>
              <a:rPr lang="zh-TW" altLang="en-US"/>
              <a:t>	為先後發放的規則，以避免同時太多工單發放，導致瓶頸與壅塞的情形 </a:t>
            </a: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投影片編號版面配置區 5">
            <a:extLst>
              <a:ext uri="{FF2B5EF4-FFF2-40B4-BE49-F238E27FC236}">
                <a16:creationId xmlns:a16="http://schemas.microsoft.com/office/drawing/2014/main" id="{05072241-1612-7176-2C0E-C32F991D7680}"/>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2EE33588-5EC8-A74D-B3A7-3C927DB45570}" type="slidenum">
              <a:rPr lang="en-US" altLang="zh-TW" smtClean="0">
                <a:solidFill>
                  <a:schemeClr val="tx1"/>
                </a:solidFill>
              </a:rPr>
              <a:pPr/>
              <a:t>67</a:t>
            </a:fld>
            <a:endParaRPr lang="en-US" altLang="zh-TW">
              <a:solidFill>
                <a:schemeClr val="tx1"/>
              </a:solidFill>
            </a:endParaRPr>
          </a:p>
        </p:txBody>
      </p:sp>
      <p:sp>
        <p:nvSpPr>
          <p:cNvPr id="71683" name="Rectangle 2">
            <a:extLst>
              <a:ext uri="{FF2B5EF4-FFF2-40B4-BE49-F238E27FC236}">
                <a16:creationId xmlns:a16="http://schemas.microsoft.com/office/drawing/2014/main" id="{3E354DD4-FA08-23C5-7A40-49A3CE951976}"/>
              </a:ext>
            </a:extLst>
          </p:cNvPr>
          <p:cNvSpPr>
            <a:spLocks noGrp="1" noChangeArrowheads="1"/>
          </p:cNvSpPr>
          <p:nvPr>
            <p:ph type="title"/>
          </p:nvPr>
        </p:nvSpPr>
        <p:spPr/>
        <p:txBody>
          <a:bodyPr/>
          <a:lstStyle/>
          <a:p>
            <a:pPr eaLnBrk="1" hangingPunct="1"/>
            <a:r>
              <a:rPr lang="zh-TW" altLang="en-US"/>
              <a:t>發料</a:t>
            </a:r>
            <a:r>
              <a:rPr lang="en-US" altLang="zh-TW"/>
              <a:t>(Goods issue) </a:t>
            </a:r>
          </a:p>
        </p:txBody>
      </p:sp>
      <p:sp>
        <p:nvSpPr>
          <p:cNvPr id="71684" name="Rectangle 3">
            <a:extLst>
              <a:ext uri="{FF2B5EF4-FFF2-40B4-BE49-F238E27FC236}">
                <a16:creationId xmlns:a16="http://schemas.microsoft.com/office/drawing/2014/main" id="{387D8E79-E507-B402-910C-686B9511DABB}"/>
              </a:ext>
            </a:extLst>
          </p:cNvPr>
          <p:cNvSpPr>
            <a:spLocks noGrp="1" noChangeArrowheads="1"/>
          </p:cNvSpPr>
          <p:nvPr>
            <p:ph type="body" idx="1"/>
          </p:nvPr>
        </p:nvSpPr>
        <p:spPr/>
        <p:txBody>
          <a:bodyPr/>
          <a:lstStyle/>
          <a:p>
            <a:pPr eaLnBrk="1" hangingPunct="1"/>
            <a:r>
              <a:rPr lang="zh-TW" altLang="en-US" dirty="0">
                <a:solidFill>
                  <a:srgbClr val="FF2F92"/>
                </a:solidFill>
              </a:rPr>
              <a:t>發料為庫存管理或倉儲管理的重要工作 </a:t>
            </a:r>
          </a:p>
          <a:p>
            <a:pPr eaLnBrk="1" hangingPunct="1"/>
            <a:r>
              <a:rPr lang="zh-TW" altLang="en-US" dirty="0"/>
              <a:t>保留</a:t>
            </a:r>
            <a:r>
              <a:rPr lang="en-US" altLang="zh-TW" dirty="0"/>
              <a:t>(Reservation)</a:t>
            </a:r>
            <a:r>
              <a:rPr lang="zh-TW" altLang="en-US" dirty="0"/>
              <a:t>可視為對某一物料在某一特定時間需要某一數量的請求</a:t>
            </a:r>
            <a:r>
              <a:rPr lang="en-US" altLang="zh-TW" dirty="0"/>
              <a:t>(Request) </a:t>
            </a:r>
          </a:p>
          <a:p>
            <a:pPr eaLnBrk="1" hangingPunct="1"/>
            <a:r>
              <a:rPr lang="zh-TW" altLang="en-US" dirty="0"/>
              <a:t>發料降低庫存水準，發生於生產工單的執行與顧客訂單的請求</a:t>
            </a:r>
          </a:p>
          <a:p>
            <a:pPr eaLnBrk="1" hangingPunct="1"/>
            <a:r>
              <a:rPr lang="zh-TW" altLang="en-US" dirty="0"/>
              <a:t>從某一儲存位址，揀貨</a:t>
            </a:r>
            <a:r>
              <a:rPr lang="en-US" altLang="zh-TW" dirty="0"/>
              <a:t>(Picking)</a:t>
            </a:r>
            <a:r>
              <a:rPr lang="zh-TW" altLang="en-US" dirty="0"/>
              <a:t>、實體發放</a:t>
            </a:r>
            <a:r>
              <a:rPr lang="en-US" altLang="zh-TW" dirty="0"/>
              <a:t>(Physical issue)</a:t>
            </a:r>
            <a:r>
              <a:rPr lang="zh-TW" altLang="en-US" dirty="0"/>
              <a:t>與運送至指定地點 </a:t>
            </a: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投影片編號版面配置區 5">
            <a:extLst>
              <a:ext uri="{FF2B5EF4-FFF2-40B4-BE49-F238E27FC236}">
                <a16:creationId xmlns:a16="http://schemas.microsoft.com/office/drawing/2014/main" id="{E87E46C9-6613-4652-354F-6D63282C13C7}"/>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CA937804-11F2-7946-A673-51AD18A00E05}" type="slidenum">
              <a:rPr lang="en-US" altLang="zh-TW" smtClean="0">
                <a:solidFill>
                  <a:schemeClr val="tx1"/>
                </a:solidFill>
              </a:rPr>
              <a:pPr/>
              <a:t>68</a:t>
            </a:fld>
            <a:endParaRPr lang="en-US" altLang="zh-TW">
              <a:solidFill>
                <a:schemeClr val="tx1"/>
              </a:solidFill>
            </a:endParaRPr>
          </a:p>
        </p:txBody>
      </p:sp>
      <p:sp>
        <p:nvSpPr>
          <p:cNvPr id="72707" name="Rectangle 2">
            <a:extLst>
              <a:ext uri="{FF2B5EF4-FFF2-40B4-BE49-F238E27FC236}">
                <a16:creationId xmlns:a16="http://schemas.microsoft.com/office/drawing/2014/main" id="{4E73E408-6321-83CE-7F20-08BF4D1C210A}"/>
              </a:ext>
            </a:extLst>
          </p:cNvPr>
          <p:cNvSpPr>
            <a:spLocks noGrp="1" noChangeArrowheads="1"/>
          </p:cNvSpPr>
          <p:nvPr>
            <p:ph type="title"/>
          </p:nvPr>
        </p:nvSpPr>
        <p:spPr/>
        <p:txBody>
          <a:bodyPr/>
          <a:lstStyle/>
          <a:p>
            <a:pPr eaLnBrk="1" hangingPunct="1"/>
            <a:r>
              <a:rPr lang="zh-TW" altLang="en-US"/>
              <a:t>生產工單的完工確認 </a:t>
            </a:r>
          </a:p>
        </p:txBody>
      </p:sp>
      <p:sp>
        <p:nvSpPr>
          <p:cNvPr id="72708" name="Rectangle 3">
            <a:extLst>
              <a:ext uri="{FF2B5EF4-FFF2-40B4-BE49-F238E27FC236}">
                <a16:creationId xmlns:a16="http://schemas.microsoft.com/office/drawing/2014/main" id="{69CC433C-350E-B350-795A-560FA2947EB0}"/>
              </a:ext>
            </a:extLst>
          </p:cNvPr>
          <p:cNvSpPr>
            <a:spLocks noGrp="1" noChangeArrowheads="1"/>
          </p:cNvSpPr>
          <p:nvPr>
            <p:ph type="body" idx="1"/>
          </p:nvPr>
        </p:nvSpPr>
        <p:spPr/>
        <p:txBody>
          <a:bodyPr/>
          <a:lstStyle/>
          <a:p>
            <a:pPr eaLnBrk="1" hangingPunct="1">
              <a:lnSpc>
                <a:spcPct val="90000"/>
              </a:lnSpc>
            </a:pPr>
            <a:r>
              <a:rPr lang="zh-TW" altLang="en-US"/>
              <a:t>可被成本會計部門用以計算未來工單成本的依據 </a:t>
            </a:r>
          </a:p>
          <a:p>
            <a:pPr eaLnBrk="1" hangingPunct="1">
              <a:lnSpc>
                <a:spcPct val="90000"/>
              </a:lnSpc>
            </a:pPr>
            <a:r>
              <a:rPr lang="zh-TW" altLang="en-US"/>
              <a:t>可被人力資源部門用以計算工資與決定加班費的發放</a:t>
            </a:r>
          </a:p>
          <a:p>
            <a:pPr eaLnBrk="1" hangingPunct="1">
              <a:lnSpc>
                <a:spcPct val="90000"/>
              </a:lnSpc>
            </a:pPr>
            <a:r>
              <a:rPr lang="zh-TW" altLang="en-US"/>
              <a:t>可被工廠維護部門用以規劃機器設備的維護計劃</a:t>
            </a:r>
          </a:p>
          <a:p>
            <a:pPr eaLnBrk="1" hangingPunct="1">
              <a:lnSpc>
                <a:spcPct val="90000"/>
              </a:lnSpc>
            </a:pPr>
            <a:r>
              <a:rPr lang="zh-TW" altLang="en-US"/>
              <a:t>可被庫存管理部門用以更新目前存貨狀況</a:t>
            </a:r>
          </a:p>
          <a:p>
            <a:pPr eaLnBrk="1" hangingPunct="1">
              <a:lnSpc>
                <a:spcPct val="90000"/>
              </a:lnSpc>
            </a:pPr>
            <a:r>
              <a:rPr lang="zh-TW" altLang="en-US"/>
              <a:t>可被品保部門用以決定品質保固的管制標準 </a:t>
            </a: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投影片編號版面配置區 5">
            <a:extLst>
              <a:ext uri="{FF2B5EF4-FFF2-40B4-BE49-F238E27FC236}">
                <a16:creationId xmlns:a16="http://schemas.microsoft.com/office/drawing/2014/main" id="{D7CD0D94-A7E5-9229-4D0B-796F72C8AA15}"/>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BB5F60E4-B78A-C948-833A-5C716D982186}" type="slidenum">
              <a:rPr lang="en-US" altLang="zh-TW" smtClean="0">
                <a:solidFill>
                  <a:schemeClr val="tx1"/>
                </a:solidFill>
              </a:rPr>
              <a:pPr/>
              <a:t>69</a:t>
            </a:fld>
            <a:endParaRPr lang="en-US" altLang="zh-TW">
              <a:solidFill>
                <a:schemeClr val="tx1"/>
              </a:solidFill>
            </a:endParaRPr>
          </a:p>
        </p:txBody>
      </p:sp>
      <p:sp>
        <p:nvSpPr>
          <p:cNvPr id="73731" name="Rectangle 2">
            <a:extLst>
              <a:ext uri="{FF2B5EF4-FFF2-40B4-BE49-F238E27FC236}">
                <a16:creationId xmlns:a16="http://schemas.microsoft.com/office/drawing/2014/main" id="{4CEF0294-5EE5-7318-0A0B-0D2BA8C574E7}"/>
              </a:ext>
            </a:extLst>
          </p:cNvPr>
          <p:cNvSpPr>
            <a:spLocks noGrp="1" noChangeArrowheads="1"/>
          </p:cNvSpPr>
          <p:nvPr>
            <p:ph type="title"/>
          </p:nvPr>
        </p:nvSpPr>
        <p:spPr/>
        <p:txBody>
          <a:bodyPr/>
          <a:lstStyle/>
          <a:p>
            <a:pPr eaLnBrk="1" hangingPunct="1"/>
            <a:r>
              <a:rPr lang="zh-TW" altLang="en-US"/>
              <a:t>工單的完工確認資料 </a:t>
            </a:r>
          </a:p>
        </p:txBody>
      </p:sp>
      <p:sp>
        <p:nvSpPr>
          <p:cNvPr id="73732" name="Rectangle 3">
            <a:extLst>
              <a:ext uri="{FF2B5EF4-FFF2-40B4-BE49-F238E27FC236}">
                <a16:creationId xmlns:a16="http://schemas.microsoft.com/office/drawing/2014/main" id="{D3704900-1A6B-BEE7-1CDD-020EF1BB8A25}"/>
              </a:ext>
            </a:extLst>
          </p:cNvPr>
          <p:cNvSpPr>
            <a:spLocks noGrp="1" noChangeArrowheads="1"/>
          </p:cNvSpPr>
          <p:nvPr>
            <p:ph type="body" idx="1"/>
          </p:nvPr>
        </p:nvSpPr>
        <p:spPr>
          <a:xfrm>
            <a:off x="492125" y="977900"/>
            <a:ext cx="7924800" cy="5546725"/>
          </a:xfrm>
        </p:spPr>
        <p:txBody>
          <a:bodyPr/>
          <a:lstStyle/>
          <a:p>
            <a:pPr eaLnBrk="1" hangingPunct="1"/>
            <a:r>
              <a:rPr lang="zh-TW" altLang="en-US"/>
              <a:t>工單有關資料：機器被使用的時間長度、各作業的執行時間長度、生產了多少單位、報廢的比率等資料 </a:t>
            </a:r>
          </a:p>
          <a:p>
            <a:pPr eaLnBrk="1" hangingPunct="1"/>
            <a:r>
              <a:rPr lang="zh-TW" altLang="en-US"/>
              <a:t>人工有關資料：個人於生產中出現的時間長度、其執行的工作量與品質、所消耗與使用的物料量等 </a:t>
            </a:r>
          </a:p>
          <a:p>
            <a:pPr eaLnBrk="1" hangingPunct="1"/>
            <a:r>
              <a:rPr lang="zh-TW" altLang="en-US"/>
              <a:t>資源有關資料 ：機器當機與工具損壞的次數與原因、工具被使用於何處、多久與各維護資料等 </a:t>
            </a:r>
          </a:p>
          <a:p>
            <a:pPr eaLnBrk="1" hangingPunct="1"/>
            <a:r>
              <a:rPr lang="zh-TW" altLang="en-US"/>
              <a:t>物料資料 ：已完工工單的實際物料使用量 </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投影片編號版面配置區 5">
            <a:extLst>
              <a:ext uri="{FF2B5EF4-FFF2-40B4-BE49-F238E27FC236}">
                <a16:creationId xmlns:a16="http://schemas.microsoft.com/office/drawing/2014/main" id="{0468C664-0A04-4EE0-DA55-CB95E1CC2E90}"/>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0303EBC8-1A13-7249-A66A-82B689FE0B11}" type="slidenum">
              <a:rPr lang="en-US" altLang="zh-TW" smtClean="0">
                <a:solidFill>
                  <a:schemeClr val="tx1"/>
                </a:solidFill>
              </a:rPr>
              <a:pPr/>
              <a:t>7</a:t>
            </a:fld>
            <a:endParaRPr lang="en-US" altLang="zh-TW">
              <a:solidFill>
                <a:schemeClr val="tx1"/>
              </a:solidFill>
            </a:endParaRPr>
          </a:p>
        </p:txBody>
      </p:sp>
      <p:sp>
        <p:nvSpPr>
          <p:cNvPr id="10243" name="Rectangle 2">
            <a:extLst>
              <a:ext uri="{FF2B5EF4-FFF2-40B4-BE49-F238E27FC236}">
                <a16:creationId xmlns:a16="http://schemas.microsoft.com/office/drawing/2014/main" id="{87053575-13E7-3A6A-AEF5-FA972A587CDA}"/>
              </a:ext>
            </a:extLst>
          </p:cNvPr>
          <p:cNvSpPr>
            <a:spLocks noGrp="1" noChangeArrowheads="1"/>
          </p:cNvSpPr>
          <p:nvPr>
            <p:ph type="title"/>
          </p:nvPr>
        </p:nvSpPr>
        <p:spPr/>
        <p:txBody>
          <a:bodyPr/>
          <a:lstStyle/>
          <a:p>
            <a:pPr eaLnBrk="1" hangingPunct="1"/>
            <a:r>
              <a:rPr lang="zh-TW" altLang="en-US"/>
              <a:t>規劃層面的目的 </a:t>
            </a:r>
            <a:r>
              <a:rPr lang="en-US" altLang="zh-TW"/>
              <a:t>3/3</a:t>
            </a:r>
          </a:p>
        </p:txBody>
      </p:sp>
      <p:sp>
        <p:nvSpPr>
          <p:cNvPr id="10244" name="Rectangle 3">
            <a:extLst>
              <a:ext uri="{FF2B5EF4-FFF2-40B4-BE49-F238E27FC236}">
                <a16:creationId xmlns:a16="http://schemas.microsoft.com/office/drawing/2014/main" id="{3C24FAB7-E349-1894-E4E5-6969DD864FC9}"/>
              </a:ext>
            </a:extLst>
          </p:cNvPr>
          <p:cNvSpPr>
            <a:spLocks noGrp="1" noChangeArrowheads="1"/>
          </p:cNvSpPr>
          <p:nvPr>
            <p:ph type="body" idx="1"/>
          </p:nvPr>
        </p:nvSpPr>
        <p:spPr>
          <a:xfrm>
            <a:off x="492125" y="977900"/>
            <a:ext cx="7924800" cy="5403850"/>
          </a:xfrm>
        </p:spPr>
        <p:txBody>
          <a:bodyPr/>
          <a:lstStyle/>
          <a:p>
            <a:pPr eaLnBrk="1" hangingPunct="1"/>
            <a:r>
              <a:rPr lang="zh-TW" altLang="en-US"/>
              <a:t>進行這些規劃的活動時，因牽涉到各不同</a:t>
            </a:r>
          </a:p>
          <a:p>
            <a:pPr lvl="1" eaLnBrk="1" hangingPunct="1"/>
            <a:r>
              <a:rPr lang="zh-TW" altLang="en-US"/>
              <a:t>需求、</a:t>
            </a:r>
          </a:p>
          <a:p>
            <a:pPr lvl="1" eaLnBrk="1" hangingPunct="1"/>
            <a:r>
              <a:rPr lang="zh-TW" altLang="en-US"/>
              <a:t>產品等等</a:t>
            </a:r>
          </a:p>
          <a:p>
            <a:pPr eaLnBrk="1" hangingPunct="1">
              <a:buFont typeface="Wingdings" pitchFamily="2" charset="2"/>
              <a:buNone/>
            </a:pPr>
            <a:r>
              <a:rPr lang="zh-TW" altLang="en-US"/>
              <a:t>	資源之競爭，</a:t>
            </a:r>
          </a:p>
          <a:p>
            <a:pPr eaLnBrk="1" hangingPunct="1"/>
            <a:r>
              <a:rPr lang="zh-TW" altLang="en-US"/>
              <a:t>而且一般從事生產事業公司之規劃所涉及資料量龐大，往往非人工作業所能處理，</a:t>
            </a:r>
          </a:p>
          <a:p>
            <a:pPr eaLnBrk="1" hangingPunct="1"/>
            <a:r>
              <a:rPr lang="zh-TW" altLang="en-US" u="sng"/>
              <a:t>企業資源規劃系統</a:t>
            </a:r>
            <a:r>
              <a:rPr lang="zh-TW" altLang="en-US"/>
              <a:t>因此自動化了相關規劃功能，以應不同之需要</a:t>
            </a: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投影片編號版面配置區 5">
            <a:extLst>
              <a:ext uri="{FF2B5EF4-FFF2-40B4-BE49-F238E27FC236}">
                <a16:creationId xmlns:a16="http://schemas.microsoft.com/office/drawing/2014/main" id="{5E43C924-98AC-A975-629B-370F09B62560}"/>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A4FA80B5-0B1F-4440-80B3-F78F0E30F13E}" type="slidenum">
              <a:rPr lang="en-US" altLang="zh-TW" smtClean="0">
                <a:solidFill>
                  <a:schemeClr val="tx1"/>
                </a:solidFill>
              </a:rPr>
              <a:pPr/>
              <a:t>70</a:t>
            </a:fld>
            <a:endParaRPr lang="en-US" altLang="zh-TW">
              <a:solidFill>
                <a:schemeClr val="tx1"/>
              </a:solidFill>
            </a:endParaRPr>
          </a:p>
        </p:txBody>
      </p:sp>
      <p:sp>
        <p:nvSpPr>
          <p:cNvPr id="74755" name="Rectangle 2">
            <a:extLst>
              <a:ext uri="{FF2B5EF4-FFF2-40B4-BE49-F238E27FC236}">
                <a16:creationId xmlns:a16="http://schemas.microsoft.com/office/drawing/2014/main" id="{AD69D7AE-5387-07A0-5F62-1BAA9409766D}"/>
              </a:ext>
            </a:extLst>
          </p:cNvPr>
          <p:cNvSpPr>
            <a:spLocks noGrp="1" noChangeArrowheads="1"/>
          </p:cNvSpPr>
          <p:nvPr>
            <p:ph type="title"/>
          </p:nvPr>
        </p:nvSpPr>
        <p:spPr/>
        <p:txBody>
          <a:bodyPr/>
          <a:lstStyle/>
          <a:p>
            <a:pPr eaLnBrk="1" hangingPunct="1"/>
            <a:r>
              <a:rPr lang="zh-TW" altLang="en-US"/>
              <a:t>生產工單完工確認 時點</a:t>
            </a:r>
          </a:p>
        </p:txBody>
      </p:sp>
      <p:sp>
        <p:nvSpPr>
          <p:cNvPr id="74756" name="Rectangle 3">
            <a:extLst>
              <a:ext uri="{FF2B5EF4-FFF2-40B4-BE49-F238E27FC236}">
                <a16:creationId xmlns:a16="http://schemas.microsoft.com/office/drawing/2014/main" id="{35D93553-2593-BC8C-1B2D-4A4B850BB7AE}"/>
              </a:ext>
            </a:extLst>
          </p:cNvPr>
          <p:cNvSpPr>
            <a:spLocks noGrp="1" noChangeArrowheads="1"/>
          </p:cNvSpPr>
          <p:nvPr>
            <p:ph type="body" idx="1"/>
          </p:nvPr>
        </p:nvSpPr>
        <p:spPr/>
        <p:txBody>
          <a:bodyPr/>
          <a:lstStyle/>
          <a:p>
            <a:pPr eaLnBrk="1" hangingPunct="1"/>
            <a:r>
              <a:rPr lang="zh-TW" altLang="en-US"/>
              <a:t>可週期性地進行或由特定事件</a:t>
            </a:r>
            <a:r>
              <a:rPr lang="en-US" altLang="zh-TW"/>
              <a:t>(Event)</a:t>
            </a:r>
            <a:r>
              <a:rPr lang="zh-TW" altLang="en-US"/>
              <a:t>驅動 </a:t>
            </a:r>
          </a:p>
          <a:p>
            <a:pPr eaLnBrk="1" hangingPunct="1"/>
            <a:r>
              <a:rPr lang="zh-TW" altLang="en-US"/>
              <a:t>在週期性地完工確認下，二次確認間所發生的有關數據將被輸入與蒐集</a:t>
            </a:r>
          </a:p>
          <a:p>
            <a:pPr eaLnBrk="1" hangingPunct="1"/>
            <a:r>
              <a:rPr lang="zh-TW" altLang="en-US"/>
              <a:t>在特定事件驅動方式下，當所標示的事件發生時，確認工作將進行 </a:t>
            </a: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投影片編號版面配置區 5">
            <a:extLst>
              <a:ext uri="{FF2B5EF4-FFF2-40B4-BE49-F238E27FC236}">
                <a16:creationId xmlns:a16="http://schemas.microsoft.com/office/drawing/2014/main" id="{A468B980-2CAA-4CEE-FAF8-3A4D30F67079}"/>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D1744CD3-54D9-D940-B89C-1E8198598967}" type="slidenum">
              <a:rPr lang="en-US" altLang="zh-TW" smtClean="0">
                <a:solidFill>
                  <a:schemeClr val="tx1"/>
                </a:solidFill>
              </a:rPr>
              <a:pPr/>
              <a:t>71</a:t>
            </a:fld>
            <a:endParaRPr lang="en-US" altLang="zh-TW">
              <a:solidFill>
                <a:schemeClr val="tx1"/>
              </a:solidFill>
            </a:endParaRPr>
          </a:p>
        </p:txBody>
      </p:sp>
      <p:sp>
        <p:nvSpPr>
          <p:cNvPr id="75779" name="Rectangle 2">
            <a:extLst>
              <a:ext uri="{FF2B5EF4-FFF2-40B4-BE49-F238E27FC236}">
                <a16:creationId xmlns:a16="http://schemas.microsoft.com/office/drawing/2014/main" id="{1E3D2273-4713-CD82-C2B0-E65EFE0094CA}"/>
              </a:ext>
            </a:extLst>
          </p:cNvPr>
          <p:cNvSpPr>
            <a:spLocks noGrp="1" noChangeArrowheads="1"/>
          </p:cNvSpPr>
          <p:nvPr>
            <p:ph type="title"/>
          </p:nvPr>
        </p:nvSpPr>
        <p:spPr/>
        <p:txBody>
          <a:bodyPr/>
          <a:lstStyle/>
          <a:p>
            <a:pPr eaLnBrk="1" hangingPunct="1"/>
            <a:r>
              <a:rPr lang="zh-TW" altLang="en-US"/>
              <a:t>收貨</a:t>
            </a:r>
            <a:r>
              <a:rPr lang="en-US" altLang="zh-TW"/>
              <a:t>(Goods receipt) </a:t>
            </a:r>
          </a:p>
        </p:txBody>
      </p:sp>
      <p:sp>
        <p:nvSpPr>
          <p:cNvPr id="75780" name="Rectangle 3">
            <a:extLst>
              <a:ext uri="{FF2B5EF4-FFF2-40B4-BE49-F238E27FC236}">
                <a16:creationId xmlns:a16="http://schemas.microsoft.com/office/drawing/2014/main" id="{B47672CD-4B73-F075-A906-E07FA78AA898}"/>
              </a:ext>
            </a:extLst>
          </p:cNvPr>
          <p:cNvSpPr>
            <a:spLocks noGrp="1" noChangeArrowheads="1"/>
          </p:cNvSpPr>
          <p:nvPr>
            <p:ph type="body" idx="1"/>
          </p:nvPr>
        </p:nvSpPr>
        <p:spPr/>
        <p:txBody>
          <a:bodyPr/>
          <a:lstStyle/>
          <a:p>
            <a:pPr eaLnBrk="1" hangingPunct="1"/>
            <a:r>
              <a:rPr lang="zh-TW" altLang="en-US"/>
              <a:t>一但生產工單已完工，所生產的物品則可進一步被用於另一張生產工單或可直接將所生產的物品入庫保管直到被需要時</a:t>
            </a:r>
          </a:p>
          <a:p>
            <a:pPr eaLnBrk="1" hangingPunct="1"/>
            <a:r>
              <a:rPr lang="zh-TW" altLang="en-US"/>
              <a:t>收貨的流程包含了數量與品質二者的檢驗 </a:t>
            </a:r>
          </a:p>
          <a:p>
            <a:pPr eaLnBrk="1" hangingPunct="1"/>
            <a:r>
              <a:rPr lang="zh-TW" altLang="en-US"/>
              <a:t>當量與品質有差異時，應向生產部門反映 </a:t>
            </a:r>
          </a:p>
          <a:p>
            <a:pPr eaLnBrk="1" hangingPunct="1"/>
            <a:r>
              <a:rPr lang="zh-TW" altLang="en-US"/>
              <a:t>如果數量有誤</a:t>
            </a:r>
            <a:r>
              <a:rPr lang="en-US" altLang="zh-TW"/>
              <a:t>(</a:t>
            </a:r>
            <a:r>
              <a:rPr lang="zh-TW" altLang="en-US"/>
              <a:t>多或少</a:t>
            </a:r>
            <a:r>
              <a:rPr lang="en-US" altLang="zh-TW"/>
              <a:t>)</a:t>
            </a:r>
            <a:r>
              <a:rPr lang="zh-TW" altLang="en-US"/>
              <a:t>，檢驗的物品將被凍結</a:t>
            </a:r>
            <a:r>
              <a:rPr lang="en-US" altLang="zh-TW"/>
              <a:t>(Blocked)</a:t>
            </a:r>
            <a:r>
              <a:rPr lang="zh-TW" altLang="en-US"/>
              <a:t>直到情況被釐清或直接輸入實際的物品數量 </a:t>
            </a: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投影片編號版面配置區 5">
            <a:extLst>
              <a:ext uri="{FF2B5EF4-FFF2-40B4-BE49-F238E27FC236}">
                <a16:creationId xmlns:a16="http://schemas.microsoft.com/office/drawing/2014/main" id="{DA8968CE-0616-8A19-7BCA-E21B24B25205}"/>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41B451BF-6FB3-2844-BD3E-31995E534075}" type="slidenum">
              <a:rPr lang="en-US" altLang="zh-TW" smtClean="0">
                <a:solidFill>
                  <a:schemeClr val="tx1"/>
                </a:solidFill>
              </a:rPr>
              <a:pPr/>
              <a:t>72</a:t>
            </a:fld>
            <a:endParaRPr lang="en-US" altLang="zh-TW">
              <a:solidFill>
                <a:schemeClr val="tx1"/>
              </a:solidFill>
            </a:endParaRPr>
          </a:p>
        </p:txBody>
      </p:sp>
      <p:sp>
        <p:nvSpPr>
          <p:cNvPr id="76803" name="Rectangle 2">
            <a:extLst>
              <a:ext uri="{FF2B5EF4-FFF2-40B4-BE49-F238E27FC236}">
                <a16:creationId xmlns:a16="http://schemas.microsoft.com/office/drawing/2014/main" id="{03E62C85-16DE-9474-515D-54085658802D}"/>
              </a:ext>
            </a:extLst>
          </p:cNvPr>
          <p:cNvSpPr>
            <a:spLocks noGrp="1" noChangeArrowheads="1"/>
          </p:cNvSpPr>
          <p:nvPr>
            <p:ph type="title"/>
          </p:nvPr>
        </p:nvSpPr>
        <p:spPr/>
        <p:txBody>
          <a:bodyPr/>
          <a:lstStyle/>
          <a:p>
            <a:pPr eaLnBrk="1" hangingPunct="1"/>
            <a:r>
              <a:rPr lang="zh-TW" altLang="en-US"/>
              <a:t>差異計算</a:t>
            </a:r>
            <a:r>
              <a:rPr lang="en-US" altLang="zh-TW"/>
              <a:t>(Variance calculation) </a:t>
            </a:r>
          </a:p>
        </p:txBody>
      </p:sp>
      <p:sp>
        <p:nvSpPr>
          <p:cNvPr id="76804" name="Rectangle 3">
            <a:extLst>
              <a:ext uri="{FF2B5EF4-FFF2-40B4-BE49-F238E27FC236}">
                <a16:creationId xmlns:a16="http://schemas.microsoft.com/office/drawing/2014/main" id="{F04E8648-87F9-2886-9911-E5EC449BE676}"/>
              </a:ext>
            </a:extLst>
          </p:cNvPr>
          <p:cNvSpPr>
            <a:spLocks noGrp="1" noChangeArrowheads="1"/>
          </p:cNvSpPr>
          <p:nvPr>
            <p:ph type="body" idx="1"/>
          </p:nvPr>
        </p:nvSpPr>
        <p:spPr/>
        <p:txBody>
          <a:bodyPr/>
          <a:lstStyle/>
          <a:p>
            <a:pPr eaLnBrk="1" hangingPunct="1">
              <a:lnSpc>
                <a:spcPct val="90000"/>
              </a:lnSpc>
            </a:pPr>
            <a:r>
              <a:rPr lang="zh-TW" altLang="en-US"/>
              <a:t>計劃成本</a:t>
            </a:r>
            <a:r>
              <a:rPr lang="en-US" altLang="zh-TW"/>
              <a:t>(Planned costs)</a:t>
            </a:r>
            <a:r>
              <a:rPr lang="zh-TW" altLang="en-US"/>
              <a:t>與實際成本</a:t>
            </a:r>
            <a:r>
              <a:rPr lang="en-US" altLang="zh-TW"/>
              <a:t>(Actual costs)</a:t>
            </a:r>
            <a:r>
              <a:rPr lang="zh-TW" altLang="en-US"/>
              <a:t>間的差異計算 </a:t>
            </a:r>
          </a:p>
          <a:p>
            <a:pPr eaLnBrk="1" hangingPunct="1">
              <a:lnSpc>
                <a:spcPct val="90000"/>
              </a:lnSpc>
            </a:pPr>
            <a:r>
              <a:rPr lang="zh-TW" altLang="en-US"/>
              <a:t>進行差異計算時，對所計算的物件</a:t>
            </a:r>
            <a:r>
              <a:rPr lang="en-US" altLang="zh-TW"/>
              <a:t>(Object)</a:t>
            </a:r>
            <a:r>
              <a:rPr lang="zh-TW" altLang="en-US"/>
              <a:t>，計算其目標成本</a:t>
            </a:r>
            <a:r>
              <a:rPr lang="en-US" altLang="zh-TW"/>
              <a:t>(Target cost)</a:t>
            </a:r>
            <a:r>
              <a:rPr lang="zh-TW" altLang="en-US"/>
              <a:t>，同樣的基準也被用於計算計劃成本</a:t>
            </a:r>
            <a:r>
              <a:rPr lang="en-US" altLang="zh-TW"/>
              <a:t>(Planned costs)</a:t>
            </a:r>
            <a:r>
              <a:rPr lang="zh-TW" altLang="en-US"/>
              <a:t>與實際成本</a:t>
            </a:r>
            <a:r>
              <a:rPr lang="en-US" altLang="zh-TW"/>
              <a:t>(Actual costs)</a:t>
            </a:r>
            <a:r>
              <a:rPr lang="zh-TW" altLang="en-US"/>
              <a:t>間的差異 </a:t>
            </a:r>
          </a:p>
          <a:p>
            <a:pPr eaLnBrk="1" hangingPunct="1">
              <a:lnSpc>
                <a:spcPct val="90000"/>
              </a:lnSpc>
            </a:pPr>
            <a:r>
              <a:rPr lang="zh-TW" altLang="en-US"/>
              <a:t>將廢料成本與在製品庫存成本由實際成本中扣除，以忠實的反應產出量</a:t>
            </a:r>
            <a:r>
              <a:rPr lang="en-US" altLang="zh-TW"/>
              <a:t>(Yield quantity)</a:t>
            </a:r>
            <a:r>
              <a:rPr lang="zh-TW" altLang="en-US"/>
              <a:t>與實際成本間之關係 </a:t>
            </a:r>
          </a:p>
          <a:p>
            <a:pPr eaLnBrk="1" hangingPunct="1">
              <a:lnSpc>
                <a:spcPct val="90000"/>
              </a:lnSpc>
            </a:pPr>
            <a:r>
              <a:rPr lang="zh-TW" altLang="en-US"/>
              <a:t>圖</a:t>
            </a:r>
            <a:r>
              <a:rPr lang="en-US" altLang="zh-TW"/>
              <a:t>: </a:t>
            </a:r>
            <a:r>
              <a:rPr lang="zh-TW" altLang="en-US"/>
              <a:t>生產工單流程 </a:t>
            </a:r>
          </a:p>
        </p:txBody>
      </p:sp>
      <p:sp>
        <p:nvSpPr>
          <p:cNvPr id="3" name="文字方塊 2">
            <a:extLst>
              <a:ext uri="{FF2B5EF4-FFF2-40B4-BE49-F238E27FC236}">
                <a16:creationId xmlns:a16="http://schemas.microsoft.com/office/drawing/2014/main" id="{23B4DB00-D86E-FC50-0EAA-6BF87E63AE4F}"/>
              </a:ext>
            </a:extLst>
          </p:cNvPr>
          <p:cNvSpPr txBox="1"/>
          <p:nvPr/>
        </p:nvSpPr>
        <p:spPr>
          <a:xfrm>
            <a:off x="755576" y="6075144"/>
            <a:ext cx="6696744" cy="369332"/>
          </a:xfrm>
          <a:prstGeom prst="rect">
            <a:avLst/>
          </a:prstGeom>
          <a:noFill/>
        </p:spPr>
        <p:txBody>
          <a:bodyPr wrap="square">
            <a:spAutoFit/>
          </a:bodyPr>
          <a:lstStyle/>
          <a:p>
            <a:r>
              <a:rPr lang="zh-TW" altLang="en-US" dirty="0"/>
              <a:t>https://www.youtube.com/watch?v=AsFp9OekTBY</a:t>
            </a: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投影片編號版面配置區 6">
            <a:extLst>
              <a:ext uri="{FF2B5EF4-FFF2-40B4-BE49-F238E27FC236}">
                <a16:creationId xmlns:a16="http://schemas.microsoft.com/office/drawing/2014/main" id="{BB57219C-1677-84D6-81B0-C590A2266703}"/>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025D5C3A-4F64-0343-AA0B-422715B74C0C}" type="slidenum">
              <a:rPr lang="en-US" altLang="zh-TW" smtClean="0">
                <a:solidFill>
                  <a:schemeClr val="tx1"/>
                </a:solidFill>
              </a:rPr>
              <a:pPr/>
              <a:t>73</a:t>
            </a:fld>
            <a:endParaRPr lang="en-US" altLang="zh-TW">
              <a:solidFill>
                <a:schemeClr val="tx1"/>
              </a:solidFill>
            </a:endParaRPr>
          </a:p>
        </p:txBody>
      </p:sp>
      <p:sp>
        <p:nvSpPr>
          <p:cNvPr id="77827" name="Rectangle 5">
            <a:extLst>
              <a:ext uri="{FF2B5EF4-FFF2-40B4-BE49-F238E27FC236}">
                <a16:creationId xmlns:a16="http://schemas.microsoft.com/office/drawing/2014/main" id="{25A50F48-AAF5-4F55-F2C6-B7E453C321D2}"/>
              </a:ext>
            </a:extLst>
          </p:cNvPr>
          <p:cNvSpPr>
            <a:spLocks noGrp="1" noChangeArrowheads="1"/>
          </p:cNvSpPr>
          <p:nvPr>
            <p:ph type="title"/>
          </p:nvPr>
        </p:nvSpPr>
        <p:spPr/>
        <p:txBody>
          <a:bodyPr/>
          <a:lstStyle/>
          <a:p>
            <a:pPr eaLnBrk="1" hangingPunct="1"/>
            <a:r>
              <a:rPr lang="zh-TW" altLang="en-US"/>
              <a:t>生產工單流程</a:t>
            </a:r>
          </a:p>
        </p:txBody>
      </p:sp>
      <p:pic>
        <p:nvPicPr>
          <p:cNvPr id="77828" name="Picture 15">
            <a:extLst>
              <a:ext uri="{FF2B5EF4-FFF2-40B4-BE49-F238E27FC236}">
                <a16:creationId xmlns:a16="http://schemas.microsoft.com/office/drawing/2014/main" id="{E4202402-094C-7ABA-1063-F602194EBD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0" y="644525"/>
            <a:ext cx="5500688" cy="616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投影片編號版面配置區 5">
            <a:extLst>
              <a:ext uri="{FF2B5EF4-FFF2-40B4-BE49-F238E27FC236}">
                <a16:creationId xmlns:a16="http://schemas.microsoft.com/office/drawing/2014/main" id="{67C9CEE2-69F5-9BF3-D4A1-7982CC9CD4D1}"/>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126817BA-98CB-1B42-869F-8C7E77CFD305}" type="slidenum">
              <a:rPr lang="en-US" altLang="zh-TW" smtClean="0">
                <a:solidFill>
                  <a:schemeClr val="tx1"/>
                </a:solidFill>
              </a:rPr>
              <a:pPr/>
              <a:t>74</a:t>
            </a:fld>
            <a:endParaRPr lang="en-US" altLang="zh-TW">
              <a:solidFill>
                <a:schemeClr val="tx1"/>
              </a:solidFill>
            </a:endParaRPr>
          </a:p>
        </p:txBody>
      </p:sp>
      <p:sp>
        <p:nvSpPr>
          <p:cNvPr id="78851" name="Rectangle 2">
            <a:extLst>
              <a:ext uri="{FF2B5EF4-FFF2-40B4-BE49-F238E27FC236}">
                <a16:creationId xmlns:a16="http://schemas.microsoft.com/office/drawing/2014/main" id="{D56A5CE9-13A5-2C3B-1A29-BEF9856757AD}"/>
              </a:ext>
            </a:extLst>
          </p:cNvPr>
          <p:cNvSpPr>
            <a:spLocks noGrp="1" noChangeArrowheads="1"/>
          </p:cNvSpPr>
          <p:nvPr>
            <p:ph type="title"/>
          </p:nvPr>
        </p:nvSpPr>
        <p:spPr/>
        <p:txBody>
          <a:bodyPr/>
          <a:lstStyle/>
          <a:p>
            <a:pPr eaLnBrk="1" hangingPunct="1"/>
            <a:r>
              <a:rPr lang="zh-TW" altLang="en-US"/>
              <a:t>結算</a:t>
            </a:r>
            <a:r>
              <a:rPr lang="en-US" altLang="zh-TW"/>
              <a:t>(Settlement) 1/3 </a:t>
            </a:r>
          </a:p>
        </p:txBody>
      </p:sp>
      <p:sp>
        <p:nvSpPr>
          <p:cNvPr id="78852" name="Rectangle 3">
            <a:extLst>
              <a:ext uri="{FF2B5EF4-FFF2-40B4-BE49-F238E27FC236}">
                <a16:creationId xmlns:a16="http://schemas.microsoft.com/office/drawing/2014/main" id="{F10D0D23-E769-4F5E-1FAE-987A36A51F25}"/>
              </a:ext>
            </a:extLst>
          </p:cNvPr>
          <p:cNvSpPr>
            <a:spLocks noGrp="1" noChangeArrowheads="1"/>
          </p:cNvSpPr>
          <p:nvPr>
            <p:ph type="body" idx="1"/>
          </p:nvPr>
        </p:nvSpPr>
        <p:spPr/>
        <p:txBody>
          <a:bodyPr/>
          <a:lstStyle/>
          <a:p>
            <a:pPr eaLnBrk="1" hangingPunct="1"/>
            <a:r>
              <a:rPr lang="zh-TW" altLang="en-US" sz="2400" dirty="0">
                <a:solidFill>
                  <a:srgbClr val="FF2F92"/>
                </a:solidFill>
                <a:highlight>
                  <a:srgbClr val="FFFF00"/>
                </a:highlight>
              </a:rPr>
              <a:t>工單結算的目的在將工單的成本轉至一個或多個適當的會計帳 </a:t>
            </a:r>
          </a:p>
          <a:p>
            <a:pPr eaLnBrk="1" hangingPunct="1"/>
            <a:r>
              <a:rPr lang="zh-TW" altLang="en-US" sz="2400" dirty="0"/>
              <a:t>將領料、活動與完成品入庫所產生的變化，以金錢單位借貸於各會計帳，例如借貸至專案、成本中心、物料或至銷售訂單 </a:t>
            </a:r>
          </a:p>
          <a:p>
            <a:pPr eaLnBrk="1" hangingPunct="1"/>
            <a:r>
              <a:rPr lang="zh-TW" altLang="en-US" sz="2400" dirty="0"/>
              <a:t>實際成本可被結算至一或多個接收物件</a:t>
            </a:r>
            <a:r>
              <a:rPr lang="en-US" altLang="zh-TW" sz="2400" dirty="0"/>
              <a:t>(Receiver objects)</a:t>
            </a:r>
            <a:r>
              <a:rPr lang="zh-TW" altLang="en-US" sz="2400" dirty="0"/>
              <a:t>，有借必有貸，借貸必相等的會計借貸原則須被遵守，一般的生產工單接收者為物料或顧客訂單 </a:t>
            </a: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投影片編號版面配置區 5">
            <a:extLst>
              <a:ext uri="{FF2B5EF4-FFF2-40B4-BE49-F238E27FC236}">
                <a16:creationId xmlns:a16="http://schemas.microsoft.com/office/drawing/2014/main" id="{81E59879-5A68-0FDD-A70D-CA71A52EAE1D}"/>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1352FB44-4900-EE45-A909-A7F451C76E67}" type="slidenum">
              <a:rPr lang="en-US" altLang="zh-TW" smtClean="0">
                <a:solidFill>
                  <a:schemeClr val="tx1"/>
                </a:solidFill>
              </a:rPr>
              <a:pPr/>
              <a:t>75</a:t>
            </a:fld>
            <a:endParaRPr lang="en-US" altLang="zh-TW">
              <a:solidFill>
                <a:schemeClr val="tx1"/>
              </a:solidFill>
            </a:endParaRPr>
          </a:p>
        </p:txBody>
      </p:sp>
      <p:sp>
        <p:nvSpPr>
          <p:cNvPr id="79875" name="Rectangle 2">
            <a:extLst>
              <a:ext uri="{FF2B5EF4-FFF2-40B4-BE49-F238E27FC236}">
                <a16:creationId xmlns:a16="http://schemas.microsoft.com/office/drawing/2014/main" id="{967D3421-71F5-4DAD-0C06-A8A23D658272}"/>
              </a:ext>
            </a:extLst>
          </p:cNvPr>
          <p:cNvSpPr>
            <a:spLocks noGrp="1" noChangeArrowheads="1"/>
          </p:cNvSpPr>
          <p:nvPr>
            <p:ph type="title"/>
          </p:nvPr>
        </p:nvSpPr>
        <p:spPr/>
        <p:txBody>
          <a:bodyPr/>
          <a:lstStyle/>
          <a:p>
            <a:pPr eaLnBrk="1" hangingPunct="1"/>
            <a:r>
              <a:rPr lang="zh-TW" altLang="en-US"/>
              <a:t>結算 </a:t>
            </a:r>
            <a:r>
              <a:rPr lang="en-US" altLang="zh-TW"/>
              <a:t>2/3</a:t>
            </a:r>
          </a:p>
        </p:txBody>
      </p:sp>
      <p:sp>
        <p:nvSpPr>
          <p:cNvPr id="79876" name="Rectangle 3">
            <a:extLst>
              <a:ext uri="{FF2B5EF4-FFF2-40B4-BE49-F238E27FC236}">
                <a16:creationId xmlns:a16="http://schemas.microsoft.com/office/drawing/2014/main" id="{CA91393B-9371-91E1-1457-9B258F119DB9}"/>
              </a:ext>
            </a:extLst>
          </p:cNvPr>
          <p:cNvSpPr>
            <a:spLocks noGrp="1" noChangeArrowheads="1"/>
          </p:cNvSpPr>
          <p:nvPr>
            <p:ph type="body" idx="1"/>
          </p:nvPr>
        </p:nvSpPr>
        <p:spPr/>
        <p:txBody>
          <a:bodyPr/>
          <a:lstStyle/>
          <a:p>
            <a:pPr eaLnBrk="1" hangingPunct="1">
              <a:lnSpc>
                <a:spcPct val="90000"/>
              </a:lnSpc>
            </a:pPr>
            <a:r>
              <a:rPr lang="zh-TW" altLang="en-US"/>
              <a:t>例如生產工單被指定給某一物料帳，則當完成品入庫時，借物料貸生產工單，任何實際發生的數值與應貸至生產工單的數值有差異的情形，則過帳</a:t>
            </a:r>
            <a:r>
              <a:rPr lang="en-US" altLang="zh-TW"/>
              <a:t>(Post)</a:t>
            </a:r>
            <a:r>
              <a:rPr lang="zh-TW" altLang="en-US"/>
              <a:t>至</a:t>
            </a:r>
          </a:p>
          <a:p>
            <a:pPr lvl="1" eaLnBrk="1" hangingPunct="1">
              <a:lnSpc>
                <a:spcPct val="90000"/>
              </a:lnSpc>
            </a:pPr>
            <a:r>
              <a:rPr lang="zh-TW" altLang="en-US"/>
              <a:t>物料存貨帳</a:t>
            </a:r>
            <a:r>
              <a:rPr lang="en-US" altLang="zh-TW"/>
              <a:t>(Material stock account)</a:t>
            </a:r>
            <a:r>
              <a:rPr lang="zh-TW" altLang="en-US"/>
              <a:t>、</a:t>
            </a:r>
          </a:p>
          <a:p>
            <a:pPr lvl="1" eaLnBrk="1" hangingPunct="1">
              <a:lnSpc>
                <a:spcPct val="90000"/>
              </a:lnSpc>
            </a:pPr>
            <a:r>
              <a:rPr lang="zh-TW" altLang="en-US"/>
              <a:t>價格差異帳</a:t>
            </a:r>
            <a:r>
              <a:rPr lang="en-US" altLang="zh-TW"/>
              <a:t>(Price difference account)</a:t>
            </a:r>
            <a:r>
              <a:rPr lang="zh-TW" altLang="en-US"/>
              <a:t>、或</a:t>
            </a:r>
          </a:p>
          <a:p>
            <a:pPr lvl="1" eaLnBrk="1" hangingPunct="1">
              <a:lnSpc>
                <a:spcPct val="90000"/>
              </a:lnSpc>
            </a:pPr>
            <a:r>
              <a:rPr lang="zh-TW" altLang="en-US"/>
              <a:t>作業收益帳</a:t>
            </a:r>
            <a:r>
              <a:rPr lang="en-US" altLang="zh-TW"/>
              <a:t>(Operating profit)</a:t>
            </a:r>
            <a:r>
              <a:rPr lang="zh-TW" altLang="en-US"/>
              <a:t>，</a:t>
            </a:r>
          </a:p>
          <a:p>
            <a:pPr eaLnBrk="1" hangingPunct="1">
              <a:lnSpc>
                <a:spcPct val="90000"/>
              </a:lnSpc>
            </a:pPr>
            <a:r>
              <a:rPr lang="zh-TW" altLang="en-US"/>
              <a:t>方式則根據物料價格的控制方法為標準價格或移動平均價格的選擇而有所不同 </a:t>
            </a: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投影片編號版面配置區 5">
            <a:extLst>
              <a:ext uri="{FF2B5EF4-FFF2-40B4-BE49-F238E27FC236}">
                <a16:creationId xmlns:a16="http://schemas.microsoft.com/office/drawing/2014/main" id="{9A0B4075-29C8-B099-AC3A-06B92BEC289A}"/>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3A132E05-FB07-BC48-98FC-32693C624D17}" type="slidenum">
              <a:rPr lang="en-US" altLang="zh-TW" smtClean="0">
                <a:solidFill>
                  <a:schemeClr val="tx1"/>
                </a:solidFill>
              </a:rPr>
              <a:pPr/>
              <a:t>76</a:t>
            </a:fld>
            <a:endParaRPr lang="en-US" altLang="zh-TW">
              <a:solidFill>
                <a:schemeClr val="tx1"/>
              </a:solidFill>
            </a:endParaRPr>
          </a:p>
        </p:txBody>
      </p:sp>
      <p:sp>
        <p:nvSpPr>
          <p:cNvPr id="80899" name="Rectangle 2">
            <a:extLst>
              <a:ext uri="{FF2B5EF4-FFF2-40B4-BE49-F238E27FC236}">
                <a16:creationId xmlns:a16="http://schemas.microsoft.com/office/drawing/2014/main" id="{2E42DA26-2D80-F5D3-392B-81BA1BB3B93F}"/>
              </a:ext>
            </a:extLst>
          </p:cNvPr>
          <p:cNvSpPr>
            <a:spLocks noGrp="1" noChangeArrowheads="1"/>
          </p:cNvSpPr>
          <p:nvPr>
            <p:ph type="title"/>
          </p:nvPr>
        </p:nvSpPr>
        <p:spPr/>
        <p:txBody>
          <a:bodyPr/>
          <a:lstStyle/>
          <a:p>
            <a:pPr eaLnBrk="1" hangingPunct="1"/>
            <a:r>
              <a:rPr lang="zh-TW" altLang="en-US"/>
              <a:t>結算 </a:t>
            </a:r>
            <a:r>
              <a:rPr lang="en-US" altLang="zh-TW"/>
              <a:t>3/3</a:t>
            </a:r>
          </a:p>
        </p:txBody>
      </p:sp>
      <p:sp>
        <p:nvSpPr>
          <p:cNvPr id="80900" name="Rectangle 3">
            <a:extLst>
              <a:ext uri="{FF2B5EF4-FFF2-40B4-BE49-F238E27FC236}">
                <a16:creationId xmlns:a16="http://schemas.microsoft.com/office/drawing/2014/main" id="{D4AD5156-56A0-0A69-5497-60CE518B7F54}"/>
              </a:ext>
            </a:extLst>
          </p:cNvPr>
          <p:cNvSpPr>
            <a:spLocks noGrp="1" noChangeArrowheads="1"/>
          </p:cNvSpPr>
          <p:nvPr>
            <p:ph type="body" idx="1"/>
          </p:nvPr>
        </p:nvSpPr>
        <p:spPr>
          <a:xfrm>
            <a:off x="492125" y="977900"/>
            <a:ext cx="7924800" cy="5403850"/>
          </a:xfrm>
        </p:spPr>
        <p:txBody>
          <a:bodyPr/>
          <a:lstStyle/>
          <a:p>
            <a:pPr eaLnBrk="1" hangingPunct="1">
              <a:lnSpc>
                <a:spcPct val="90000"/>
              </a:lnSpc>
            </a:pPr>
            <a:r>
              <a:rPr lang="zh-TW" altLang="en-US" dirty="0"/>
              <a:t>更複雜的結算可先定義</a:t>
            </a:r>
            <a:r>
              <a:rPr lang="zh-TW" altLang="en-US" dirty="0">
                <a:solidFill>
                  <a:srgbClr val="FF2F92"/>
                </a:solidFill>
              </a:rPr>
              <a:t>分配法則</a:t>
            </a:r>
            <a:r>
              <a:rPr lang="en-US" altLang="zh-TW" dirty="0">
                <a:solidFill>
                  <a:srgbClr val="FF2F92"/>
                </a:solidFill>
              </a:rPr>
              <a:t>(Distribution rule)</a:t>
            </a:r>
            <a:r>
              <a:rPr lang="zh-TW" altLang="en-US" dirty="0"/>
              <a:t>，分配法則內界定了一生產工單可與數個結算接收者</a:t>
            </a:r>
            <a:r>
              <a:rPr lang="en-US" altLang="zh-TW" dirty="0"/>
              <a:t>(Settlement receivers)</a:t>
            </a:r>
            <a:r>
              <a:rPr lang="zh-TW" altLang="en-US" dirty="0"/>
              <a:t>有關，事先設定好所有接收者間的分攤比率與結算的形態</a:t>
            </a:r>
            <a:r>
              <a:rPr lang="en-US" altLang="zh-TW" dirty="0"/>
              <a:t>(settlement types)</a:t>
            </a:r>
            <a:r>
              <a:rPr lang="zh-TW" altLang="en-US" dirty="0"/>
              <a:t>為全結算</a:t>
            </a:r>
            <a:r>
              <a:rPr lang="en-US" altLang="zh-TW" dirty="0"/>
              <a:t>(Full settlement)</a:t>
            </a:r>
            <a:r>
              <a:rPr lang="zh-TW" altLang="en-US" dirty="0"/>
              <a:t>或週期性結算</a:t>
            </a:r>
            <a:r>
              <a:rPr lang="en-US" altLang="zh-TW" dirty="0"/>
              <a:t>(Periodic settlement)</a:t>
            </a:r>
          </a:p>
          <a:p>
            <a:pPr eaLnBrk="1" hangingPunct="1">
              <a:lnSpc>
                <a:spcPct val="90000"/>
              </a:lnSpc>
            </a:pPr>
            <a:r>
              <a:rPr lang="zh-TW" altLang="en-US" dirty="0"/>
              <a:t>全結算指工單有關的所有成本皆結算</a:t>
            </a:r>
          </a:p>
          <a:p>
            <a:pPr eaLnBrk="1" hangingPunct="1">
              <a:lnSpc>
                <a:spcPct val="90000"/>
              </a:lnSpc>
            </a:pPr>
            <a:r>
              <a:rPr lang="zh-TW" altLang="en-US" dirty="0"/>
              <a:t>週期性結算指僅對期間內工單發生的成本結算</a:t>
            </a:r>
          </a:p>
          <a:p>
            <a:pPr eaLnBrk="1" hangingPunct="1">
              <a:lnSpc>
                <a:spcPct val="90000"/>
              </a:lnSpc>
            </a:pPr>
            <a:r>
              <a:rPr lang="zh-TW" altLang="en-US" dirty="0"/>
              <a:t>一般上，當生產工單產生時，結算的方式已隨附於生產工單，</a:t>
            </a:r>
            <a:r>
              <a:rPr lang="en-US" altLang="zh-TW" dirty="0"/>
              <a:t>ERP</a:t>
            </a:r>
            <a:r>
              <a:rPr lang="zh-TW" altLang="en-US" dirty="0"/>
              <a:t>根據相關設定，進行結算 </a:t>
            </a: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標題 1">
            <a:extLst>
              <a:ext uri="{FF2B5EF4-FFF2-40B4-BE49-F238E27FC236}">
                <a16:creationId xmlns:a16="http://schemas.microsoft.com/office/drawing/2014/main" id="{F122B6D9-0A77-6F6E-B3F3-4CA37A2ECA1D}"/>
              </a:ext>
            </a:extLst>
          </p:cNvPr>
          <p:cNvSpPr>
            <a:spLocks noGrp="1" noChangeArrowheads="1"/>
          </p:cNvSpPr>
          <p:nvPr>
            <p:ph type="title"/>
          </p:nvPr>
        </p:nvSpPr>
        <p:spPr/>
        <p:txBody>
          <a:bodyPr/>
          <a:lstStyle/>
          <a:p>
            <a:r>
              <a:rPr lang="zh-TW" altLang="en-US"/>
              <a:t>本章輔助閱讀案例補充</a:t>
            </a:r>
          </a:p>
        </p:txBody>
      </p:sp>
      <p:sp>
        <p:nvSpPr>
          <p:cNvPr id="82947" name="內容版面配置區 2">
            <a:extLst>
              <a:ext uri="{FF2B5EF4-FFF2-40B4-BE49-F238E27FC236}">
                <a16:creationId xmlns:a16="http://schemas.microsoft.com/office/drawing/2014/main" id="{8C855C79-EE81-2CF6-6B16-57961474DF05}"/>
              </a:ext>
            </a:extLst>
          </p:cNvPr>
          <p:cNvSpPr>
            <a:spLocks noGrp="1" noChangeArrowheads="1"/>
          </p:cNvSpPr>
          <p:nvPr>
            <p:ph idx="1"/>
          </p:nvPr>
        </p:nvSpPr>
        <p:spPr>
          <a:xfrm>
            <a:off x="492125" y="977900"/>
            <a:ext cx="7924800" cy="5114925"/>
          </a:xfrm>
        </p:spPr>
        <p:txBody>
          <a:bodyPr/>
          <a:lstStyle/>
          <a:p>
            <a:r>
              <a:rPr lang="en-US" altLang="zh-TW" sz="2400" b="0"/>
              <a:t>【</a:t>
            </a:r>
            <a:r>
              <a:rPr lang="en-US" altLang="zh-TW" sz="2400"/>
              <a:t>90</a:t>
            </a:r>
            <a:r>
              <a:rPr lang="zh-TW" altLang="en-US" sz="2400"/>
              <a:t>秒看懂</a:t>
            </a:r>
            <a:r>
              <a:rPr lang="en-US" altLang="zh-TW" sz="2400"/>
              <a:t>】</a:t>
            </a:r>
            <a:r>
              <a:rPr lang="zh-TW" altLang="en-US" sz="2400"/>
              <a:t>為什麼你要認識「工業</a:t>
            </a:r>
            <a:r>
              <a:rPr lang="en-US" altLang="zh-TW" sz="2400"/>
              <a:t>4.0</a:t>
            </a:r>
            <a:r>
              <a:rPr lang="zh-TW" altLang="en-US" sz="2400"/>
              <a:t>」？台灣轉型新力量</a:t>
            </a:r>
            <a:r>
              <a:rPr lang="en-US" altLang="zh-TW" sz="2400"/>
              <a:t>(2</a:t>
            </a:r>
            <a:r>
              <a:rPr lang="zh-TW" altLang="en-US" sz="2400"/>
              <a:t>分</a:t>
            </a:r>
            <a:r>
              <a:rPr lang="en-US" altLang="zh-TW" sz="2400"/>
              <a:t>19</a:t>
            </a:r>
            <a:r>
              <a:rPr lang="zh-TW" altLang="en-US" sz="2400"/>
              <a:t>秒</a:t>
            </a:r>
            <a:r>
              <a:rPr lang="en-US" altLang="zh-TW" sz="2400"/>
              <a:t>)</a:t>
            </a:r>
            <a:endParaRPr lang="zh-TW" altLang="en-US" sz="2400"/>
          </a:p>
          <a:p>
            <a:endParaRPr lang="en-US" altLang="zh-TW" sz="2400"/>
          </a:p>
          <a:p>
            <a:r>
              <a:rPr lang="en-US" altLang="zh-TW" sz="2400"/>
              <a:t>(A)</a:t>
            </a:r>
            <a:r>
              <a:rPr lang="zh-TW" altLang="en-US" sz="2400"/>
              <a:t>說明：最近有個很紅的名詞，叫做工業</a:t>
            </a:r>
            <a:r>
              <a:rPr lang="en-US" altLang="zh-TW" sz="2400"/>
              <a:t>4.0</a:t>
            </a:r>
            <a:r>
              <a:rPr lang="zh-TW" altLang="en-US" sz="2400"/>
              <a:t>，意思是第四次工業革命。透過物聯網的技術概念以及通暢的無限網路環境，將工廠的生產規劃與製造控制變聰明智慧化，其中一個好處，例如可以讓以往工廠缺料的因應方式由工廠中的機器設備即時溝通，讓生產以更順流方式進行，不致缺貨待料。</a:t>
            </a:r>
          </a:p>
          <a:p>
            <a:endParaRPr lang="en-US" altLang="zh-TW" sz="2400"/>
          </a:p>
          <a:p>
            <a:r>
              <a:rPr lang="en-US" altLang="zh-TW" sz="2400"/>
              <a:t>(B)</a:t>
            </a:r>
            <a:r>
              <a:rPr lang="zh-TW" altLang="en-US" sz="2400"/>
              <a:t>網址：</a:t>
            </a:r>
          </a:p>
          <a:p>
            <a:r>
              <a:rPr lang="en-US" altLang="zh-TW" sz="2400">
                <a:hlinkClick r:id="rId2"/>
              </a:rPr>
              <a:t>https://www.youtube.com/watch?v=m1K0o5OqvHQ</a:t>
            </a:r>
            <a:endParaRPr lang="en-US" altLang="zh-TW" sz="2400"/>
          </a:p>
          <a:p>
            <a:endParaRPr lang="zh-TW" altLang="en-US" sz="2400"/>
          </a:p>
        </p:txBody>
      </p:sp>
      <p:sp>
        <p:nvSpPr>
          <p:cNvPr id="82948" name="投影片編號版面配置區 3">
            <a:extLst>
              <a:ext uri="{FF2B5EF4-FFF2-40B4-BE49-F238E27FC236}">
                <a16:creationId xmlns:a16="http://schemas.microsoft.com/office/drawing/2014/main" id="{5CCDABE6-304E-F4DF-E590-2D15EFD930E3}"/>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C812D04E-7BD3-B742-B76F-2E377440D4AD}" type="slidenum">
              <a:rPr lang="en-US" altLang="zh-TW" smtClean="0">
                <a:solidFill>
                  <a:schemeClr val="tx1"/>
                </a:solidFill>
              </a:rPr>
              <a:pPr/>
              <a:t>77</a:t>
            </a:fld>
            <a:endParaRPr lang="en-US" altLang="zh-TW">
              <a:solidFill>
                <a:schemeClr val="tx1"/>
              </a:solidFill>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投影片編號版面配置區 5">
            <a:extLst>
              <a:ext uri="{FF2B5EF4-FFF2-40B4-BE49-F238E27FC236}">
                <a16:creationId xmlns:a16="http://schemas.microsoft.com/office/drawing/2014/main" id="{628247FA-AC0C-EFE8-6A13-D78CB0FC1B82}"/>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B2F173B5-F8C0-354C-A5CA-B70B56544ABA}" type="slidenum">
              <a:rPr lang="en-US" altLang="zh-TW" smtClean="0">
                <a:solidFill>
                  <a:schemeClr val="tx1"/>
                </a:solidFill>
              </a:rPr>
              <a:pPr/>
              <a:t>8</a:t>
            </a:fld>
            <a:endParaRPr lang="en-US" altLang="zh-TW">
              <a:solidFill>
                <a:schemeClr val="tx1"/>
              </a:solidFill>
            </a:endParaRPr>
          </a:p>
        </p:txBody>
      </p:sp>
      <p:sp>
        <p:nvSpPr>
          <p:cNvPr id="11267" name="Rectangle 2">
            <a:extLst>
              <a:ext uri="{FF2B5EF4-FFF2-40B4-BE49-F238E27FC236}">
                <a16:creationId xmlns:a16="http://schemas.microsoft.com/office/drawing/2014/main" id="{BB9C981C-3C79-94B9-F2AF-FE4DADEC3B2E}"/>
              </a:ext>
            </a:extLst>
          </p:cNvPr>
          <p:cNvSpPr>
            <a:spLocks noGrp="1" noChangeArrowheads="1"/>
          </p:cNvSpPr>
          <p:nvPr>
            <p:ph type="title"/>
          </p:nvPr>
        </p:nvSpPr>
        <p:spPr/>
        <p:txBody>
          <a:bodyPr/>
          <a:lstStyle/>
          <a:p>
            <a:pPr eaLnBrk="1" hangingPunct="1"/>
            <a:r>
              <a:rPr lang="zh-TW" altLang="en-US"/>
              <a:t>控制層面的目的</a:t>
            </a:r>
          </a:p>
        </p:txBody>
      </p:sp>
      <p:sp>
        <p:nvSpPr>
          <p:cNvPr id="11268" name="Rectangle 3">
            <a:extLst>
              <a:ext uri="{FF2B5EF4-FFF2-40B4-BE49-F238E27FC236}">
                <a16:creationId xmlns:a16="http://schemas.microsoft.com/office/drawing/2014/main" id="{C22002A3-63D5-72A5-F758-54C4CE49FE15}"/>
              </a:ext>
            </a:extLst>
          </p:cNvPr>
          <p:cNvSpPr>
            <a:spLocks noGrp="1" noChangeArrowheads="1"/>
          </p:cNvSpPr>
          <p:nvPr>
            <p:ph type="body" idx="1"/>
          </p:nvPr>
        </p:nvSpPr>
        <p:spPr>
          <a:xfrm>
            <a:off x="492125" y="977900"/>
            <a:ext cx="7924800" cy="5546725"/>
          </a:xfrm>
        </p:spPr>
        <p:txBody>
          <a:bodyPr/>
          <a:lstStyle/>
          <a:p>
            <a:pPr eaLnBrk="1" hangingPunct="1">
              <a:lnSpc>
                <a:spcPct val="90000"/>
              </a:lnSpc>
            </a:pPr>
            <a:r>
              <a:rPr lang="zh-TW" altLang="en-US"/>
              <a:t>確保所規劃之結果得以被忠實地執行</a:t>
            </a:r>
          </a:p>
          <a:p>
            <a:pPr eaLnBrk="1" hangingPunct="1">
              <a:lnSpc>
                <a:spcPct val="90000"/>
              </a:lnSpc>
            </a:pPr>
            <a:r>
              <a:rPr lang="zh-TW" altLang="en-US" u="sng"/>
              <a:t>企業資源規劃系統</a:t>
            </a:r>
            <a:r>
              <a:rPr lang="zh-TW" altLang="en-US"/>
              <a:t>將規劃時所得之相關結果記載於各種</a:t>
            </a:r>
          </a:p>
          <a:p>
            <a:pPr lvl="1" eaLnBrk="1" hangingPunct="1">
              <a:lnSpc>
                <a:spcPct val="90000"/>
              </a:lnSpc>
            </a:pPr>
            <a:r>
              <a:rPr lang="zh-TW" altLang="en-US"/>
              <a:t>文件</a:t>
            </a:r>
            <a:r>
              <a:rPr lang="en-US" altLang="zh-TW"/>
              <a:t>(Document)</a:t>
            </a:r>
            <a:r>
              <a:rPr lang="zh-TW" altLang="en-US"/>
              <a:t>或</a:t>
            </a:r>
          </a:p>
          <a:p>
            <a:pPr lvl="1" eaLnBrk="1" hangingPunct="1">
              <a:lnSpc>
                <a:spcPct val="90000"/>
              </a:lnSpc>
            </a:pPr>
            <a:r>
              <a:rPr lang="zh-TW" altLang="en-US"/>
              <a:t>內部工單</a:t>
            </a:r>
            <a:r>
              <a:rPr lang="en-US" altLang="zh-TW"/>
              <a:t>(Internal Order)</a:t>
            </a:r>
          </a:p>
          <a:p>
            <a:pPr eaLnBrk="1" hangingPunct="1">
              <a:lnSpc>
                <a:spcPct val="90000"/>
              </a:lnSpc>
            </a:pPr>
            <a:r>
              <a:rPr lang="zh-TW" altLang="en-US"/>
              <a:t>藉由這些文件與工單的發放，進行實體之生產活動</a:t>
            </a:r>
          </a:p>
          <a:p>
            <a:pPr eaLnBrk="1" hangingPunct="1">
              <a:lnSpc>
                <a:spcPct val="90000"/>
              </a:lnSpc>
            </a:pPr>
            <a:r>
              <a:rPr lang="zh-TW" altLang="en-US"/>
              <a:t>不同部門間活動可以被調合一致</a:t>
            </a:r>
          </a:p>
          <a:p>
            <a:pPr eaLnBrk="1" hangingPunct="1">
              <a:lnSpc>
                <a:spcPct val="90000"/>
              </a:lnSpc>
            </a:pPr>
            <a:r>
              <a:rPr lang="zh-TW" altLang="en-US"/>
              <a:t>降低一般公司部門間因資訊不順暢所引發之問題</a:t>
            </a:r>
          </a:p>
          <a:p>
            <a:pPr eaLnBrk="1" hangingPunct="1">
              <a:lnSpc>
                <a:spcPct val="90000"/>
              </a:lnSpc>
            </a:pPr>
            <a:r>
              <a:rPr lang="zh-TW" altLang="en-US"/>
              <a:t>達到全公司資源控制之目的。</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投影片編號版面配置區 5">
            <a:extLst>
              <a:ext uri="{FF2B5EF4-FFF2-40B4-BE49-F238E27FC236}">
                <a16:creationId xmlns:a16="http://schemas.microsoft.com/office/drawing/2014/main" id="{F7FEA657-F959-A306-2391-86B206F3C780}"/>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rgbClr val="FF9900"/>
                </a:solidFill>
                <a:latin typeface="Arial" panose="020B0604020202020204" pitchFamily="34" charset="0"/>
                <a:ea typeface="新細明體" panose="02020500000000000000" pitchFamily="18" charset="-120"/>
              </a:defRPr>
            </a:lvl1pPr>
            <a:lvl2pPr marL="742950" indent="-285750">
              <a:defRPr kumimoji="1">
                <a:solidFill>
                  <a:srgbClr val="FF9900"/>
                </a:solidFill>
                <a:latin typeface="Arial" panose="020B0604020202020204" pitchFamily="34" charset="0"/>
                <a:ea typeface="新細明體" panose="02020500000000000000" pitchFamily="18" charset="-120"/>
              </a:defRPr>
            </a:lvl2pPr>
            <a:lvl3pPr marL="1143000" indent="-228600">
              <a:defRPr kumimoji="1">
                <a:solidFill>
                  <a:srgbClr val="FF9900"/>
                </a:solidFill>
                <a:latin typeface="Arial" panose="020B0604020202020204" pitchFamily="34" charset="0"/>
                <a:ea typeface="新細明體" panose="02020500000000000000" pitchFamily="18" charset="-120"/>
              </a:defRPr>
            </a:lvl3pPr>
            <a:lvl4pPr marL="1600200" indent="-228600">
              <a:defRPr kumimoji="1">
                <a:solidFill>
                  <a:srgbClr val="FF9900"/>
                </a:solidFill>
                <a:latin typeface="Arial" panose="020B0604020202020204" pitchFamily="34" charset="0"/>
                <a:ea typeface="新細明體" panose="02020500000000000000" pitchFamily="18" charset="-120"/>
              </a:defRPr>
            </a:lvl4pPr>
            <a:lvl5pPr marL="2057400" indent="-228600">
              <a:defRPr kumimoji="1">
                <a:solidFill>
                  <a:srgbClr val="FF99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FF9900"/>
                </a:solidFill>
                <a:latin typeface="Arial" panose="020B0604020202020204" pitchFamily="34" charset="0"/>
                <a:ea typeface="新細明體" panose="02020500000000000000" pitchFamily="18" charset="-120"/>
              </a:defRPr>
            </a:lvl9pPr>
          </a:lstStyle>
          <a:p>
            <a:fld id="{2EBBA294-F236-3E46-A24E-F1C0667EF44F}" type="slidenum">
              <a:rPr lang="en-US" altLang="zh-TW" smtClean="0">
                <a:solidFill>
                  <a:schemeClr val="tx1"/>
                </a:solidFill>
              </a:rPr>
              <a:pPr/>
              <a:t>9</a:t>
            </a:fld>
            <a:endParaRPr lang="en-US" altLang="zh-TW">
              <a:solidFill>
                <a:schemeClr val="tx1"/>
              </a:solidFill>
            </a:endParaRPr>
          </a:p>
        </p:txBody>
      </p:sp>
      <p:sp>
        <p:nvSpPr>
          <p:cNvPr id="12291" name="Rectangle 2">
            <a:extLst>
              <a:ext uri="{FF2B5EF4-FFF2-40B4-BE49-F238E27FC236}">
                <a16:creationId xmlns:a16="http://schemas.microsoft.com/office/drawing/2014/main" id="{A5D3728D-F866-D755-7422-8CDDB36F4FED}"/>
              </a:ext>
            </a:extLst>
          </p:cNvPr>
          <p:cNvSpPr>
            <a:spLocks noGrp="1" noChangeArrowheads="1"/>
          </p:cNvSpPr>
          <p:nvPr>
            <p:ph type="title"/>
          </p:nvPr>
        </p:nvSpPr>
        <p:spPr/>
        <p:txBody>
          <a:bodyPr/>
          <a:lstStyle/>
          <a:p>
            <a:pPr eaLnBrk="1" hangingPunct="1"/>
            <a:r>
              <a:rPr lang="zh-TW" altLang="en-US" u="sng"/>
              <a:t>生產規劃與控制</a:t>
            </a:r>
            <a:r>
              <a:rPr lang="zh-TW" altLang="en-US"/>
              <a:t>包含</a:t>
            </a:r>
          </a:p>
        </p:txBody>
      </p:sp>
      <p:sp>
        <p:nvSpPr>
          <p:cNvPr id="12292" name="Rectangle 3">
            <a:extLst>
              <a:ext uri="{FF2B5EF4-FFF2-40B4-BE49-F238E27FC236}">
                <a16:creationId xmlns:a16="http://schemas.microsoft.com/office/drawing/2014/main" id="{1C785700-27B8-1616-ABCA-123C1A7B7220}"/>
              </a:ext>
            </a:extLst>
          </p:cNvPr>
          <p:cNvSpPr>
            <a:spLocks noGrp="1" noChangeArrowheads="1"/>
          </p:cNvSpPr>
          <p:nvPr>
            <p:ph type="body" idx="1"/>
          </p:nvPr>
        </p:nvSpPr>
        <p:spPr/>
        <p:txBody>
          <a:bodyPr/>
          <a:lstStyle/>
          <a:p>
            <a:pPr eaLnBrk="1" hangingPunct="1"/>
            <a:r>
              <a:rPr lang="zh-TW" altLang="en-US" dirty="0"/>
              <a:t>不同</a:t>
            </a:r>
            <a:r>
              <a:rPr lang="zh-TW" altLang="en-US" dirty="0">
                <a:solidFill>
                  <a:srgbClr val="FF2F92"/>
                </a:solidFill>
              </a:rPr>
              <a:t>觀念</a:t>
            </a:r>
            <a:r>
              <a:rPr lang="zh-TW" altLang="en-US" dirty="0"/>
              <a:t>的規劃方式 </a:t>
            </a:r>
          </a:p>
          <a:p>
            <a:pPr eaLnBrk="1" hangingPunct="1"/>
            <a:r>
              <a:rPr lang="zh-TW" altLang="en-US" dirty="0"/>
              <a:t>不同</a:t>
            </a:r>
            <a:r>
              <a:rPr lang="zh-TW" altLang="en-US" dirty="0">
                <a:solidFill>
                  <a:srgbClr val="FF2F92"/>
                </a:solidFill>
                <a:highlight>
                  <a:srgbClr val="FFFF00"/>
                </a:highlight>
              </a:rPr>
              <a:t>形態</a:t>
            </a:r>
            <a:r>
              <a:rPr lang="zh-TW" altLang="en-US" dirty="0"/>
              <a:t>的生產方式 </a:t>
            </a:r>
          </a:p>
          <a:p>
            <a:pPr eaLnBrk="1" hangingPunct="1"/>
            <a:r>
              <a:rPr lang="zh-TW" altLang="en-US" dirty="0"/>
              <a:t>不同</a:t>
            </a:r>
            <a:r>
              <a:rPr lang="zh-TW" altLang="en-US" dirty="0">
                <a:solidFill>
                  <a:srgbClr val="FF2F92"/>
                </a:solidFill>
              </a:rPr>
              <a:t>規劃時間幅度</a:t>
            </a:r>
          </a:p>
        </p:txBody>
      </p:sp>
    </p:spTree>
  </p:cSld>
  <p:clrMapOvr>
    <a:masterClrMapping/>
  </p:clrMapOvr>
  <p:transition/>
</p:sld>
</file>

<file path=ppt/theme/theme1.xml><?xml version="1.0" encoding="utf-8"?>
<a:theme xmlns:a="http://schemas.openxmlformats.org/drawingml/2006/main" name="SAPWHITE">
  <a:themeElements>
    <a:clrScheme name="">
      <a:dk1>
        <a:srgbClr val="000000"/>
      </a:dk1>
      <a:lt1>
        <a:srgbClr val="FFFFFF"/>
      </a:lt1>
      <a:dk2>
        <a:srgbClr val="000000"/>
      </a:dk2>
      <a:lt2>
        <a:srgbClr val="CECECE"/>
      </a:lt2>
      <a:accent1>
        <a:srgbClr val="A4AACE"/>
      </a:accent1>
      <a:accent2>
        <a:srgbClr val="EFEFDE"/>
      </a:accent2>
      <a:accent3>
        <a:srgbClr val="FFFFFF"/>
      </a:accent3>
      <a:accent4>
        <a:srgbClr val="000000"/>
      </a:accent4>
      <a:accent5>
        <a:srgbClr val="CFD2E3"/>
      </a:accent5>
      <a:accent6>
        <a:srgbClr val="D9D9C9"/>
      </a:accent6>
      <a:hlink>
        <a:srgbClr val="273C83"/>
      </a:hlink>
      <a:folHlink>
        <a:srgbClr val="5997B9"/>
      </a:folHlink>
    </a:clrScheme>
    <a:fontScheme name="SAPWHITE">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rgbClr val="FF9900"/>
            </a:solidFill>
            <a:effectLst/>
            <a:latin typeface="Arial"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rgbClr val="FF9900"/>
            </a:solidFill>
            <a:effectLst/>
            <a:latin typeface="Arial" charset="0"/>
            <a:ea typeface="新細明體" pitchFamily="18" charset="-120"/>
          </a:defRPr>
        </a:defPPr>
      </a:lstStyle>
    </a:lnDef>
  </a:objectDefaults>
  <a:extraClrSchemeLst>
    <a:extraClrScheme>
      <a:clrScheme name="SAPWHI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APWHI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APWHI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APWHI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APWHI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APWHI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APWHI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訂設計">
  <a:themeElements>
    <a:clrScheme name="自訂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訂設計">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rgbClr val="FF9900"/>
            </a:solidFill>
            <a:effectLst/>
            <a:latin typeface="Arial"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rgbClr val="FF9900"/>
            </a:solidFill>
            <a:effectLst/>
            <a:latin typeface="Arial" charset="0"/>
            <a:ea typeface="新細明體" pitchFamily="18" charset="-120"/>
          </a:defRPr>
        </a:defPPr>
      </a:lstStyle>
    </a:lnDef>
  </a:objectDefaults>
  <a:extraClrSchemeLst>
    <a:extraClrScheme>
      <a:clrScheme name="自訂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訂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訂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訂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訂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訂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訂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訂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訂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訂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訂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訂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2002</TotalTime>
  <Words>4919</Words>
  <Application>Microsoft Macintosh PowerPoint</Application>
  <PresentationFormat>如螢幕大小 (4:3)</PresentationFormat>
  <Paragraphs>405</Paragraphs>
  <Slides>77</Slides>
  <Notes>0</Notes>
  <HiddenSlides>0</HiddenSlides>
  <MMClips>0</MMClips>
  <ScaleCrop>false</ScaleCrop>
  <HeadingPairs>
    <vt:vector size="8" baseType="variant">
      <vt:variant>
        <vt:lpstr>使用字型</vt:lpstr>
      </vt:variant>
      <vt:variant>
        <vt:i4>3</vt:i4>
      </vt:variant>
      <vt:variant>
        <vt:lpstr>佈景主題</vt:lpstr>
      </vt:variant>
      <vt:variant>
        <vt:i4>2</vt:i4>
      </vt:variant>
      <vt:variant>
        <vt:lpstr>內嵌 OLE 伺服程式</vt:lpstr>
      </vt:variant>
      <vt:variant>
        <vt:i4>1</vt:i4>
      </vt:variant>
      <vt:variant>
        <vt:lpstr>投影片標題</vt:lpstr>
      </vt:variant>
      <vt:variant>
        <vt:i4>77</vt:i4>
      </vt:variant>
    </vt:vector>
  </HeadingPairs>
  <TitlesOfParts>
    <vt:vector size="83" baseType="lpstr">
      <vt:lpstr>Arial</vt:lpstr>
      <vt:lpstr>新細明體</vt:lpstr>
      <vt:lpstr>Wingdings</vt:lpstr>
      <vt:lpstr>SAPWHITE</vt:lpstr>
      <vt:lpstr>自訂設計</vt:lpstr>
      <vt:lpstr>點陣圖影像</vt:lpstr>
      <vt:lpstr>PowerPoint 簡報</vt:lpstr>
      <vt:lpstr>生產規劃與控制 </vt:lpstr>
      <vt:lpstr>本章目標 </vt:lpstr>
      <vt:lpstr>生產規劃與控制 </vt:lpstr>
      <vt:lpstr>規劃層面的目的 1/3</vt:lpstr>
      <vt:lpstr>規劃層面的目的 2/3</vt:lpstr>
      <vt:lpstr>規劃層面的目的 3/3</vt:lpstr>
      <vt:lpstr>控制層面的目的</vt:lpstr>
      <vt:lpstr>生產規劃與控制包含</vt:lpstr>
      <vt:lpstr>不同觀念的規劃方式</vt:lpstr>
      <vt:lpstr>不同形態的生產方式</vt:lpstr>
      <vt:lpstr>不同規劃時間幅度</vt:lpstr>
      <vt:lpstr>企業流程 </vt:lpstr>
      <vt:lpstr>企業流程(Business processes)</vt:lpstr>
      <vt:lpstr>資料的建立 </vt:lpstr>
      <vt:lpstr>生產規劃的組織架構 </vt:lpstr>
      <vt:lpstr>生產規劃有關之組織架構</vt:lpstr>
      <vt:lpstr>物料資料主檔  1/2</vt:lpstr>
      <vt:lpstr>物料資料主檔 2/2</vt:lpstr>
      <vt:lpstr>物料資料主檔之各種角度</vt:lpstr>
      <vt:lpstr>物料清單 (Bill of Material) </vt:lpstr>
      <vt:lpstr>物料清單之三種表示方式</vt:lpstr>
      <vt:lpstr>Configurable 物料清單 </vt:lpstr>
      <vt:lpstr>Configurable BOM</vt:lpstr>
      <vt:lpstr>低階編碼(Low-level coding) </vt:lpstr>
      <vt:lpstr>低階編碼與規劃順序</vt:lpstr>
      <vt:lpstr>工作中心(Work Center) 1/2 </vt:lpstr>
      <vt:lpstr>工作中心(Work Center) 2/2</vt:lpstr>
      <vt:lpstr>途程(Routing) 1/3</vt:lpstr>
      <vt:lpstr>途程(Routing) 2/3</vt:lpstr>
      <vt:lpstr>途程(Routing) 3/3</vt:lpstr>
      <vt:lpstr>功能 (Functions in Detail)</vt:lpstr>
      <vt:lpstr>銷售與作業規劃 1/6</vt:lpstr>
      <vt:lpstr>銷售與作業規劃 2/6</vt:lpstr>
      <vt:lpstr>銷售與作業規劃 3/6</vt:lpstr>
      <vt:lpstr>銷售與作業規劃 4/6</vt:lpstr>
      <vt:lpstr>銷售與作業規劃 5/6</vt:lpstr>
      <vt:lpstr>銷售與作業流程 6/6</vt:lpstr>
      <vt:lpstr>需求管理(Demand Management) 1/2 </vt:lpstr>
      <vt:lpstr>需求管理(Demand Management) 2/2</vt:lpstr>
      <vt:lpstr>需求管理流程</vt:lpstr>
      <vt:lpstr>規劃策略</vt:lpstr>
      <vt:lpstr>分割線</vt:lpstr>
      <vt:lpstr>主生產規劃 與 物料需求規劃 1/2</vt:lpstr>
      <vt:lpstr>主生產規劃 與 物料需求規劃 2/2</vt:lpstr>
      <vt:lpstr>分析或規劃的對象</vt:lpstr>
      <vt:lpstr>規劃時間圍籬(Planning Time Fence) </vt:lpstr>
      <vt:lpstr>規劃時間圍籬與確定工單</vt:lpstr>
      <vt:lpstr>MPS與MRP可有下列三種規劃方式 </vt:lpstr>
      <vt:lpstr>規劃檔(Planning file) 1/2</vt:lpstr>
      <vt:lpstr>規劃檔(Planning file) 2/2</vt:lpstr>
      <vt:lpstr>MPS與MRP規劃步驟 </vt:lpstr>
      <vt:lpstr>MRP: 單一 vs. 全工廠/單階 vs. 多階</vt:lpstr>
      <vt:lpstr>計劃中工單 與 生產工單</vt:lpstr>
      <vt:lpstr>開立期間 、發放期間與生產前後寬放 </vt:lpstr>
      <vt:lpstr>生產工單</vt:lpstr>
      <vt:lpstr>MRP與計劃中工單、生產工單、採購單等之關係</vt:lpstr>
      <vt:lpstr>開立期間 、發放期間與生產前後寬放</vt:lpstr>
      <vt:lpstr>生產工單流程(Production Order Process </vt:lpstr>
      <vt:lpstr>生產工單流程中主要步驟</vt:lpstr>
      <vt:lpstr>生產工單的產生  1/3</vt:lpstr>
      <vt:lpstr>生產工單的產生 2/3</vt:lpstr>
      <vt:lpstr>生產工單的產生 3/3</vt:lpstr>
      <vt:lpstr>物料可獲得性確認(Availability checks) </vt:lpstr>
      <vt:lpstr>物料可獲得性確認</vt:lpstr>
      <vt:lpstr>生產工單的發放(Release of production order) </vt:lpstr>
      <vt:lpstr>發料(Goods issue) </vt:lpstr>
      <vt:lpstr>生產工單的完工確認 </vt:lpstr>
      <vt:lpstr>工單的完工確認資料 </vt:lpstr>
      <vt:lpstr>生產工單完工確認 時點</vt:lpstr>
      <vt:lpstr>收貨(Goods receipt) </vt:lpstr>
      <vt:lpstr>差異計算(Variance calculation) </vt:lpstr>
      <vt:lpstr>生產工單流程</vt:lpstr>
      <vt:lpstr>結算(Settlement) 1/3 </vt:lpstr>
      <vt:lpstr>結算 2/3</vt:lpstr>
      <vt:lpstr>結算 3/3</vt:lpstr>
      <vt:lpstr>本章輔助閱讀案例補充</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生產規劃與控制 </dc:title>
  <dc:creator>sws2</dc:creator>
  <cp:lastModifiedBy>賴佳瑜</cp:lastModifiedBy>
  <cp:revision>142</cp:revision>
  <dcterms:created xsi:type="dcterms:W3CDTF">2002-09-16T01:17:35Z</dcterms:created>
  <dcterms:modified xsi:type="dcterms:W3CDTF">2022-10-16T14:29:40Z</dcterms:modified>
</cp:coreProperties>
</file>